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570" r:id="rId5"/>
    <p:sldMasterId id="2147494691" r:id="rId6"/>
    <p:sldMasterId id="2147494732" r:id="rId7"/>
    <p:sldMasterId id="2147494744" r:id="rId8"/>
    <p:sldMasterId id="2147494788" r:id="rId9"/>
    <p:sldMasterId id="2147494826" r:id="rId10"/>
  </p:sldMasterIdLst>
  <p:notesMasterIdLst>
    <p:notesMasterId r:id="rId22"/>
  </p:notesMasterIdLst>
  <p:sldIdLst>
    <p:sldId id="2103813152" r:id="rId11"/>
    <p:sldId id="2142532398" r:id="rId12"/>
    <p:sldId id="2103813136" r:id="rId13"/>
    <p:sldId id="11929" r:id="rId14"/>
    <p:sldId id="2103813191" r:id="rId15"/>
    <p:sldId id="2103813195" r:id="rId16"/>
    <p:sldId id="435" r:id="rId17"/>
    <p:sldId id="2103813053" r:id="rId18"/>
    <p:sldId id="2103813051" r:id="rId19"/>
    <p:sldId id="2103813054" r:id="rId20"/>
    <p:sldId id="21038130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12" userDrawn="1">
          <p15:clr>
            <a:srgbClr val="A4A3A4"/>
          </p15:clr>
        </p15:guide>
        <p15:guide id="4" orient="horz" pos="984" userDrawn="1">
          <p15:clr>
            <a:srgbClr val="A4A3A4"/>
          </p15:clr>
        </p15:guide>
        <p15:guide id="6" pos="3048" userDrawn="1">
          <p15:clr>
            <a:srgbClr val="A4A3A4"/>
          </p15:clr>
        </p15:guide>
        <p15:guide id="7" orient="horz" pos="648" userDrawn="1">
          <p15:clr>
            <a:srgbClr val="A4A3A4"/>
          </p15:clr>
        </p15:guide>
        <p15:guide id="8" orient="horz" pos="408" userDrawn="1">
          <p15:clr>
            <a:srgbClr val="A4A3A4"/>
          </p15:clr>
        </p15:guide>
        <p15:guide id="9" orient="horz" pos="3912" userDrawn="1">
          <p15:clr>
            <a:srgbClr val="A4A3A4"/>
          </p15:clr>
        </p15:guide>
        <p15:guide id="10" pos="7344" userDrawn="1">
          <p15:clr>
            <a:srgbClr val="A4A3A4"/>
          </p15:clr>
        </p15:guide>
        <p15:guide id="11" pos="336" userDrawn="1">
          <p15:clr>
            <a:srgbClr val="A4A3A4"/>
          </p15:clr>
        </p15:guide>
        <p15:guide id="12" orient="horz" pos="15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060BD853-DF31-13DE-D368-5685C011CB7B}" name="Sriram Sunder Raman" initials="SR" userId="S::srisr@winse.microsoft.com::12a65191-2b15-405c-b167-c477b1bdc2a8"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05BA8485-CD52-13E8-1E99-BF653FC715B0}" name="Joe Bernstein (Amplify Consulting Partners)" initials="JB(CP" userId="S::v-jobern@microsoft.com::29c349db-0737-4cdc-9572-b52bc7bd91b5" providerId="AD"/>
  <p188:author id="{3C49C7B1-28FB-F044-71BD-60BD8333C203}" name="Sumi Venkitaraman" initials="SV" userId="S::suvenkit@microsoft.com::1789476d-e9c0-4c70-8d10-17d0bbe1637c" providerId="AD"/>
  <p188:author id="{83F426C1-E5B4-6598-D5AC-8FD1372CF4E8}" name="Naga Krishna Yenamandra" initials="" userId="nayenama@microsoft.com" providerId="O365"/>
  <p188:author id="{158821E5-F9D7-5113-D3D7-3A7F07155EAD}" name="Gaurav Malhotra" initials="GM" userId="S::gamal@microsoft.com::b91d8edf-771c-48b3-bedc-ed5616c6214f" providerId="AD"/>
  <p188:author id="{31BF7FF2-3EF7-3E7C-D5E9-11B389910425}" name="Naga Krishna Yenamandra" initials="NY" userId="S::nayenama@microsoft.com::9620a026-7493-4bc1-836c-560a3b8d9311" providerId="AD"/>
  <p188:author id="{B86329FA-1986-7244-2480-C67544A65BA2}" name="Hoc Phan" initials="HP" userId="S::hophan@microsoft.com::93a2b357-e009-409f-a08d-6476a0a5b6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528C"/>
    <a:srgbClr val="50E6FF"/>
    <a:srgbClr val="0F4D7D"/>
    <a:srgbClr val="0090FF"/>
    <a:srgbClr val="0078D4"/>
    <a:srgbClr val="2787D0"/>
    <a:srgbClr val="C6C6C6"/>
    <a:srgbClr val="E4E4E4"/>
    <a:srgbClr val="E7E7E7"/>
    <a:srgbClr val="2E2E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guide orient="horz" pos="2160"/>
        <p:guide pos="3840"/>
        <p:guide pos="5112"/>
        <p:guide orient="horz" pos="984"/>
        <p:guide pos="3048"/>
        <p:guide orient="horz" pos="648"/>
        <p:guide orient="horz" pos="408"/>
        <p:guide orient="horz" pos="3912"/>
        <p:guide pos="7344"/>
        <p:guide pos="336"/>
        <p:guide orient="horz" pos="15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Golojuch" userId="a7c4818d-2c8f-4183-9dc0-63a26fd9c268" providerId="ADAL" clId="{086158D2-EF11-48A6-9F56-0A562B4C2C7B}"/>
    <pc:docChg chg="undo custSel addSld delSld modSld">
      <pc:chgData name="Michal Golojuch" userId="a7c4818d-2c8f-4183-9dc0-63a26fd9c268" providerId="ADAL" clId="{086158D2-EF11-48A6-9F56-0A562B4C2C7B}" dt="2021-09-16T13:07:38.658" v="142" actId="20577"/>
      <pc:docMkLst>
        <pc:docMk/>
      </pc:docMkLst>
      <pc:sldChg chg="del">
        <pc:chgData name="Michal Golojuch" userId="a7c4818d-2c8f-4183-9dc0-63a26fd9c268" providerId="ADAL" clId="{086158D2-EF11-48A6-9F56-0A562B4C2C7B}" dt="2021-09-09T08:34:38.762" v="84" actId="47"/>
        <pc:sldMkLst>
          <pc:docMk/>
          <pc:sldMk cId="1909582986" sldId="2103813200"/>
        </pc:sldMkLst>
      </pc:sldChg>
      <pc:sldChg chg="del">
        <pc:chgData name="Michal Golojuch" userId="a7c4818d-2c8f-4183-9dc0-63a26fd9c268" providerId="ADAL" clId="{086158D2-EF11-48A6-9F56-0A562B4C2C7B}" dt="2021-09-08T21:08:06.729" v="1" actId="47"/>
        <pc:sldMkLst>
          <pc:docMk/>
          <pc:sldMk cId="2459447033" sldId="2142532397"/>
        </pc:sldMkLst>
      </pc:sldChg>
      <pc:sldChg chg="modSp add mod">
        <pc:chgData name="Michal Golojuch" userId="a7c4818d-2c8f-4183-9dc0-63a26fd9c268" providerId="ADAL" clId="{086158D2-EF11-48A6-9F56-0A562B4C2C7B}" dt="2021-09-16T13:07:38.658" v="142" actId="20577"/>
        <pc:sldMkLst>
          <pc:docMk/>
          <pc:sldMk cId="3862690675" sldId="2142532398"/>
        </pc:sldMkLst>
        <pc:spChg chg="mod">
          <ac:chgData name="Michal Golojuch" userId="a7c4818d-2c8f-4183-9dc0-63a26fd9c268" providerId="ADAL" clId="{086158D2-EF11-48A6-9F56-0A562B4C2C7B}" dt="2021-09-16T13:07:38.658" v="142" actId="20577"/>
          <ac:spMkLst>
            <pc:docMk/>
            <pc:sldMk cId="3862690675" sldId="2142532398"/>
            <ac:spMk id="3" creationId="{80C815EA-13A9-114A-8DD9-7CB30FB41C3D}"/>
          </ac:spMkLst>
        </pc:spChg>
      </pc:sldChg>
    </pc:docChg>
  </pc:docChgLst>
  <pc:docChgLst>
    <pc:chgData name="Michal Golojuch" userId="a7c4818d-2c8f-4183-9dc0-63a26fd9c268" providerId="ADAL" clId="{96154B93-23EB-4169-A476-43771BCF4D30}"/>
    <pc:docChg chg="addSld modSld">
      <pc:chgData name="Michal Golojuch" userId="a7c4818d-2c8f-4183-9dc0-63a26fd9c268" providerId="ADAL" clId="{96154B93-23EB-4169-A476-43771BCF4D30}" dt="2021-10-25T12:47:40.260" v="2" actId="729"/>
      <pc:docMkLst>
        <pc:docMk/>
      </pc:docMkLst>
      <pc:sldChg chg="mod modShow">
        <pc:chgData name="Michal Golojuch" userId="a7c4818d-2c8f-4183-9dc0-63a26fd9c268" providerId="ADAL" clId="{96154B93-23EB-4169-A476-43771BCF4D30}" dt="2021-10-25T12:47:40.260" v="2" actId="729"/>
        <pc:sldMkLst>
          <pc:docMk/>
          <pc:sldMk cId="1256831348" sldId="435"/>
        </pc:sldMkLst>
      </pc:sldChg>
      <pc:sldChg chg="add">
        <pc:chgData name="Michal Golojuch" userId="a7c4818d-2c8f-4183-9dc0-63a26fd9c268" providerId="ADAL" clId="{96154B93-23EB-4169-A476-43771BCF4D30}" dt="2021-10-20T07:31:52.865" v="1" actId="22"/>
        <pc:sldMkLst>
          <pc:docMk/>
          <pc:sldMk cId="1426885980" sldId="11929"/>
        </pc:sldMkLst>
      </pc:sldChg>
      <pc:sldChg chg="mod modShow">
        <pc:chgData name="Michal Golojuch" userId="a7c4818d-2c8f-4183-9dc0-63a26fd9c268" providerId="ADAL" clId="{96154B93-23EB-4169-A476-43771BCF4D30}" dt="2021-10-25T12:47:40.260" v="2" actId="729"/>
        <pc:sldMkLst>
          <pc:docMk/>
          <pc:sldMk cId="1449355382" sldId="2103813051"/>
        </pc:sldMkLst>
      </pc:sldChg>
      <pc:sldChg chg="mod modShow">
        <pc:chgData name="Michal Golojuch" userId="a7c4818d-2c8f-4183-9dc0-63a26fd9c268" providerId="ADAL" clId="{96154B93-23EB-4169-A476-43771BCF4D30}" dt="2021-10-25T12:47:40.260" v="2" actId="729"/>
        <pc:sldMkLst>
          <pc:docMk/>
          <pc:sldMk cId="3196831749" sldId="2103813053"/>
        </pc:sldMkLst>
      </pc:sldChg>
      <pc:sldChg chg="mod modShow">
        <pc:chgData name="Michal Golojuch" userId="a7c4818d-2c8f-4183-9dc0-63a26fd9c268" providerId="ADAL" clId="{96154B93-23EB-4169-A476-43771BCF4D30}" dt="2021-10-25T12:47:40.260" v="2" actId="729"/>
        <pc:sldMkLst>
          <pc:docMk/>
          <pc:sldMk cId="3789765686" sldId="2103813054"/>
        </pc:sldMkLst>
      </pc:sldChg>
      <pc:sldChg chg="mod modShow">
        <pc:chgData name="Michal Golojuch" userId="a7c4818d-2c8f-4183-9dc0-63a26fd9c268" providerId="ADAL" clId="{96154B93-23EB-4169-A476-43771BCF4D30}" dt="2021-10-25T12:47:40.260" v="2" actId="729"/>
        <pc:sldMkLst>
          <pc:docMk/>
          <pc:sldMk cId="4092245981" sldId="2103813063"/>
        </pc:sldMkLst>
      </pc:sldChg>
      <pc:sldChg chg="addSp mod">
        <pc:chgData name="Michal Golojuch" userId="a7c4818d-2c8f-4183-9dc0-63a26fd9c268" providerId="ADAL" clId="{96154B93-23EB-4169-A476-43771BCF4D30}" dt="2021-10-20T07:31:34.891" v="0" actId="22"/>
        <pc:sldMkLst>
          <pc:docMk/>
          <pc:sldMk cId="1586891317" sldId="2103813152"/>
        </pc:sldMkLst>
        <pc:spChg chg="add">
          <ac:chgData name="Michal Golojuch" userId="a7c4818d-2c8f-4183-9dc0-63a26fd9c268" providerId="ADAL" clId="{96154B93-23EB-4169-A476-43771BCF4D30}" dt="2021-10-20T07:31:34.891" v="0" actId="22"/>
          <ac:spMkLst>
            <pc:docMk/>
            <pc:sldMk cId="1586891317" sldId="2103813152"/>
            <ac:spMk id="2" creationId="{0DD74AF2-3FDB-4946-8D75-494E5F44B7C2}"/>
          </ac:spMkLst>
        </pc:spChg>
      </pc:sldChg>
      <pc:sldChg chg="mod modShow">
        <pc:chgData name="Michal Golojuch" userId="a7c4818d-2c8f-4183-9dc0-63a26fd9c268" providerId="ADAL" clId="{96154B93-23EB-4169-A476-43771BCF4D30}" dt="2021-10-25T12:47:40.260" v="2" actId="729"/>
        <pc:sldMkLst>
          <pc:docMk/>
          <pc:sldMk cId="2673777994" sldId="2103813191"/>
        </pc:sldMkLst>
      </pc:sldChg>
      <pc:sldChg chg="mod modShow">
        <pc:chgData name="Michal Golojuch" userId="a7c4818d-2c8f-4183-9dc0-63a26fd9c268" providerId="ADAL" clId="{96154B93-23EB-4169-A476-43771BCF4D30}" dt="2021-10-25T12:47:40.260" v="2" actId="729"/>
        <pc:sldMkLst>
          <pc:docMk/>
          <pc:sldMk cId="293386561" sldId="2103813195"/>
        </pc:sldMkLst>
      </pc:sldChg>
      <pc:sldMasterChg chg="addSldLayout modSldLayout">
        <pc:chgData name="Michal Golojuch" userId="a7c4818d-2c8f-4183-9dc0-63a26fd9c268" providerId="ADAL" clId="{96154B93-23EB-4169-A476-43771BCF4D30}" dt="2021-10-20T07:31:52.865" v="1" actId="22"/>
        <pc:sldMasterMkLst>
          <pc:docMk/>
          <pc:sldMasterMk cId="1005990609" sldId="2147494732"/>
        </pc:sldMasterMkLst>
        <pc:sldLayoutChg chg="add mod">
          <pc:chgData name="Michal Golojuch" userId="a7c4818d-2c8f-4183-9dc0-63a26fd9c268" providerId="ADAL" clId="{96154B93-23EB-4169-A476-43771BCF4D30}" dt="2021-10-20T07:31:52.865" v="1" actId="22"/>
          <pc:sldLayoutMkLst>
            <pc:docMk/>
            <pc:sldMasterMk cId="1005990609" sldId="2147494732"/>
            <pc:sldLayoutMk cId="1082100029" sldId="214749474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rPr>
              <a:t>Maximize business value of data with Azure Purview, a unified data governance solution, across operational and transactional data. Enable business and technical analysts to find, interpret and trust data with an intuitive catalog. Get insights and ensure data usage is governed within compliance guardrails.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1000"/>
              </a:spcAft>
            </a:pPr>
            <a:r>
              <a:rPr lang="en-US" sz="1800" b="1">
                <a:effectLst/>
                <a:latin typeface="Segoe UI" panose="020B0502040204020203" pitchFamily="34" charset="0"/>
                <a:ea typeface="Calibri" panose="020F0502020204030204" pitchFamily="34" charset="0"/>
              </a:rPr>
              <a:t>Azure Purview is a unified data governance service.</a:t>
            </a:r>
            <a:r>
              <a:rPr lang="en-US" sz="1800">
                <a:effectLst/>
                <a:latin typeface="Segoe UI" panose="020B0502040204020203" pitchFamily="34" charset="0"/>
                <a:ea typeface="Calibri" panose="020F0502020204030204" pitchFamily="34" charset="0"/>
              </a:rPr>
              <a:t> It organizes vast metadata that enables organizations to break down silos and derive meaning from data. Once data can be understood and annotated, it then lends itself to several applications – the first of which, we announced at public preview, being data catalog and data insights. In the future, privacy, quality and master data management value will follow.</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5CC32-7435-49EB-84D0-9F8410EB4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70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79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34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Azure Purview Insights offers a wealth of information to help you understand, catalog, govern, and secure your data.  From the panoramic view across your data of Asset Insights to in-depth view to act on specific assets to understanding the sensitivity of data with Classification Insights and Sensitivity Labels.  Insights is your one-stop shop to managing across the breadth of your company’s data estate.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76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10/25/2021 2:47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745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8448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Four picture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146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7748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9788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7EE-833F-405E-BEFD-2C9467082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57BAA-33D4-4914-9739-7491753BC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9E262-9A94-4341-A70D-CFBB12190C3B}"/>
              </a:ext>
            </a:extLst>
          </p:cNvPr>
          <p:cNvSpPr>
            <a:spLocks noGrp="1"/>
          </p:cNvSpPr>
          <p:nvPr>
            <p:ph type="dt" sz="half" idx="10"/>
          </p:nvPr>
        </p:nvSpPr>
        <p:spPr/>
        <p:txBody>
          <a:bodyPr/>
          <a:lstStyle/>
          <a:p>
            <a:fld id="{58C64844-7A8E-4776-BF6A-175959B1B8DC}" type="datetimeFigureOut">
              <a:rPr lang="en-US" smtClean="0"/>
              <a:t>10/25/2021</a:t>
            </a:fld>
            <a:endParaRPr lang="en-US"/>
          </a:p>
        </p:txBody>
      </p:sp>
      <p:sp>
        <p:nvSpPr>
          <p:cNvPr id="5" name="Footer Placeholder 4">
            <a:extLst>
              <a:ext uri="{FF2B5EF4-FFF2-40B4-BE49-F238E27FC236}">
                <a16:creationId xmlns:a16="http://schemas.microsoft.com/office/drawing/2014/main" id="{69F96682-EBA4-4108-8FE0-02A68A2CF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34BA2-D0BF-4583-A573-A9D30431FF85}"/>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1173039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AA17-C40C-4BD1-92EA-DE2C3A0FA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D012A-1C89-492A-ABB4-7075E4A28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8FDC4-3690-4C3E-A3CC-3DAEE5395B75}"/>
              </a:ext>
            </a:extLst>
          </p:cNvPr>
          <p:cNvSpPr>
            <a:spLocks noGrp="1"/>
          </p:cNvSpPr>
          <p:nvPr>
            <p:ph type="dt" sz="half" idx="10"/>
          </p:nvPr>
        </p:nvSpPr>
        <p:spPr/>
        <p:txBody>
          <a:bodyPr/>
          <a:lstStyle/>
          <a:p>
            <a:fld id="{58C64844-7A8E-4776-BF6A-175959B1B8DC}" type="datetimeFigureOut">
              <a:rPr lang="en-US" smtClean="0"/>
              <a:t>10/25/2021</a:t>
            </a:fld>
            <a:endParaRPr lang="en-US"/>
          </a:p>
        </p:txBody>
      </p:sp>
      <p:sp>
        <p:nvSpPr>
          <p:cNvPr id="5" name="Footer Placeholder 4">
            <a:extLst>
              <a:ext uri="{FF2B5EF4-FFF2-40B4-BE49-F238E27FC236}">
                <a16:creationId xmlns:a16="http://schemas.microsoft.com/office/drawing/2014/main" id="{4A36CC8C-C950-4360-AE6C-4E19B933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D8D8-B391-46B8-9D76-5DBF7BFE4C61}"/>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859129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68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6" name="MSIPCM4d2745838fc6734f3a5b0476" descr="{&quot;HashCode&quot;:-1634785317,&quot;Placement&quot;:&quot;Footer&quot;,&quot;Top&quot;:519.343,&quot;Left&quot;:0.0,&quot;SlideWidth&quot;:960,&quot;SlideHeight&quot;:540}">
            <a:extLst>
              <a:ext uri="{FF2B5EF4-FFF2-40B4-BE49-F238E27FC236}">
                <a16:creationId xmlns:a16="http://schemas.microsoft.com/office/drawing/2014/main" id="{1B86ED72-149B-4489-B204-E2EE3CB5D8A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71796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10/25/2021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1082100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0950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82552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8807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4" y="1527970"/>
            <a:ext cx="5507737" cy="1108121"/>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2"/>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1959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40659760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7"/>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70349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56819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3"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1"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4" y="1011239"/>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4" y="211098"/>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30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7953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5"/>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17" indent="-171417">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315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410118596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9" y="292101"/>
            <a:ext cx="4110887"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6338731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7738115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01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1" y="1891022"/>
            <a:ext cx="2067874" cy="923010"/>
          </a:xfrm>
          <a:prstGeom prst="rect">
            <a:avLst/>
          </a:prstGeom>
          <a:noFill/>
        </p:spPr>
        <p:txBody>
          <a:bodyPr wrap="none" lIns="0" tIns="0" rIns="0" bIns="0" rtlCol="0">
            <a:spAutoFit/>
          </a:bodyPr>
          <a:lstStyle/>
          <a:p>
            <a:pPr algn="l"/>
            <a:r>
              <a:rPr lang="en-US" sz="5998"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67456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50354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01966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6"/>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4584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055898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23385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388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31679294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4895142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338444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80"/>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658680"/>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784501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39092436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8795167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9668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54087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090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7713691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102886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9491188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1251287"/>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0941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60273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14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9"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200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311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573366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9889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75005"/>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362123"/>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0630357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12192000" cy="430901"/>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124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3343651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6"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7" y="930257"/>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7" y="527315"/>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6"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7" y="294771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7" y="254477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9"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60" y="294771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60" y="254477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1"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2" y="466504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2" y="426210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8"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9" y="466504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9" y="426210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8"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9" y="6100437"/>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9" y="5697495"/>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9" y="457200"/>
            <a:ext cx="6096001" cy="554061"/>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3559878911"/>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600807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172887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229296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8247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3671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0820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404506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15264530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8321265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11006902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677681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684012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0135665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39652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28790479"/>
      </p:ext>
    </p:extLst>
  </p:cSld>
  <p:clrMapOvr>
    <a:masterClrMapping/>
  </p:clrMapOvr>
  <p:transition>
    <p:fade/>
  </p:transition>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297284219"/>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94317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523159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1577981"/>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709032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229546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26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70510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58920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8695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35820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193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44993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779129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10/25/2021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83636211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1818690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86907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721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1443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75000"/>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354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1536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870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93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139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028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161157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09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860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04087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766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916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43368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904891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30217662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41023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99144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240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828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471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619527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49534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322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55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979911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465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59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82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670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007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1427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376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1670392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42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161061121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008463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260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180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86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88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7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073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4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64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760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91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2389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254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74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579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557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1602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7009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160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87408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7416128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799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3816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7398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678901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80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60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440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0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62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921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085651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image" Target="../media/image7.emf"/><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theme" Target="../theme/theme2.xml"/><Relationship Id="rId20" Type="http://schemas.openxmlformats.org/officeDocument/2006/relationships/slideLayout" Target="../slideLayouts/slideLayout43.xml"/><Relationship Id="rId41"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image" Target="../media/image7.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image" Target="../media/image7.emf"/><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4.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image" Target="../media/image7.emf"/><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theme" Target="../theme/theme5.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0" Type="http://schemas.openxmlformats.org/officeDocument/2006/relationships/slideLayout" Target="../slideLayouts/slideLayout137.xml"/><Relationship Id="rId41"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image" Target="../media/image24.emf"/><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image" Target="../media/image23.png"/><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theme" Target="../theme/theme6.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8" Type="http://schemas.openxmlformats.org/officeDocument/2006/relationships/slideLayout" Target="../slideLayouts/slideLayout168.xml"/><Relationship Id="rId3"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theme" Target="../theme/theme7.xml"/><Relationship Id="rId8"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90" r:id="rId13"/>
    <p:sldLayoutId id="2147483691" r:id="rId14"/>
    <p:sldLayoutId id="2147483697" r:id="rId15"/>
    <p:sldLayoutId id="2147483693" r:id="rId16"/>
    <p:sldLayoutId id="2147483696" r:id="rId17"/>
    <p:sldLayoutId id="2147483694" r:id="rId18"/>
    <p:sldLayoutId id="2147483692" r:id="rId19"/>
    <p:sldLayoutId id="2147483698" r:id="rId20"/>
    <p:sldLayoutId id="2147483695" r:id="rId21"/>
    <p:sldLayoutId id="2147494825" r:id="rId22"/>
    <p:sldLayoutId id="214749486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37" r:id="rId37"/>
    <p:sldLayoutId id="2147485048" r:id="rId38"/>
    <p:sldLayoutId id="2147485049" r:id="rId39"/>
    <p:sldLayoutId id="2147485050" r:id="rId40"/>
    <p:sldLayoutId id="2147485502" r:id="rId41"/>
    <p:sldLayoutId id="2147485051" r:id="rId42"/>
    <p:sldLayoutId id="2147486128" r:id="rId43"/>
    <p:sldLayoutId id="2147486154" r:id="rId44"/>
    <p:sldLayoutId id="2147486155"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3303473"/>
      </p:ext>
    </p:extLst>
  </p:cSld>
  <p:clrMap bg1="dk1" tx1="lt1" bg2="dk2" tx2="lt2" accent1="accent1" accent2="accent2" accent3="accent3" accent4="accent4" accent5="accent5" accent6="accent6" hlink="hlink" folHlink="folHlink"/>
  <p:sldLayoutIdLst>
    <p:sldLayoutId id="2147494692" r:id="rId1"/>
    <p:sldLayoutId id="2147494693" r:id="rId2"/>
    <p:sldLayoutId id="2147494694" r:id="rId3"/>
    <p:sldLayoutId id="2147494695" r:id="rId4"/>
    <p:sldLayoutId id="2147494696" r:id="rId5"/>
    <p:sldLayoutId id="2147494697" r:id="rId6"/>
    <p:sldLayoutId id="2147494698" r:id="rId7"/>
    <p:sldLayoutId id="2147494699" r:id="rId8"/>
    <p:sldLayoutId id="2147494700" r:id="rId9"/>
    <p:sldLayoutId id="2147494701" r:id="rId10"/>
    <p:sldLayoutId id="2147494702" r:id="rId11"/>
    <p:sldLayoutId id="2147494703" r:id="rId12"/>
    <p:sldLayoutId id="2147494704" r:id="rId13"/>
    <p:sldLayoutId id="2147494705" r:id="rId14"/>
    <p:sldLayoutId id="2147494706" r:id="rId15"/>
    <p:sldLayoutId id="2147494707" r:id="rId16"/>
    <p:sldLayoutId id="2147494708" r:id="rId17"/>
    <p:sldLayoutId id="2147494709" r:id="rId18"/>
    <p:sldLayoutId id="2147494710" r:id="rId19"/>
    <p:sldLayoutId id="2147494711" r:id="rId20"/>
    <p:sldLayoutId id="2147494712" r:id="rId21"/>
    <p:sldLayoutId id="2147494713" r:id="rId22"/>
    <p:sldLayoutId id="2147494714" r:id="rId23"/>
    <p:sldLayoutId id="2147494715" r:id="rId24"/>
    <p:sldLayoutId id="2147494716" r:id="rId25"/>
    <p:sldLayoutId id="2147494717" r:id="rId26"/>
    <p:sldLayoutId id="2147494718" r:id="rId27"/>
    <p:sldLayoutId id="2147494719" r:id="rId28"/>
    <p:sldLayoutId id="2147494720" r:id="rId29"/>
    <p:sldLayoutId id="2147494721" r:id="rId30"/>
    <p:sldLayoutId id="2147494722" r:id="rId31"/>
    <p:sldLayoutId id="2147494723" r:id="rId32"/>
    <p:sldLayoutId id="2147494724" r:id="rId33"/>
    <p:sldLayoutId id="2147494725" r:id="rId34"/>
    <p:sldLayoutId id="2147494726" r:id="rId35"/>
    <p:sldLayoutId id="2147494727" r:id="rId36"/>
    <p:sldLayoutId id="2147494728" r:id="rId37"/>
    <p:sldLayoutId id="2147494729" r:id="rId38"/>
    <p:sldLayoutId id="2147494730"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 id="2147494742"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893029534"/>
      </p:ext>
    </p:extLst>
  </p:cSld>
  <p:clrMap bg1="dk1" tx1="lt1" bg2="dk2" tx2="lt2" accent1="accent1" accent2="accent2" accent3="accent3" accent4="accent4" accent5="accent5" accent6="accent6" hlink="hlink" folHlink="folHlink"/>
  <p:sldLayoutIdLst>
    <p:sldLayoutId id="2147494745" r:id="rId1"/>
    <p:sldLayoutId id="2147494746" r:id="rId2"/>
    <p:sldLayoutId id="2147494747" r:id="rId3"/>
    <p:sldLayoutId id="2147494748" r:id="rId4"/>
    <p:sldLayoutId id="2147494749" r:id="rId5"/>
    <p:sldLayoutId id="2147494750" r:id="rId6"/>
    <p:sldLayoutId id="2147494751" r:id="rId7"/>
    <p:sldLayoutId id="2147494752" r:id="rId8"/>
    <p:sldLayoutId id="2147494753" r:id="rId9"/>
    <p:sldLayoutId id="2147494754" r:id="rId10"/>
    <p:sldLayoutId id="2147494755" r:id="rId11"/>
    <p:sldLayoutId id="2147494756" r:id="rId12"/>
    <p:sldLayoutId id="2147494757" r:id="rId13"/>
    <p:sldLayoutId id="2147494758" r:id="rId14"/>
    <p:sldLayoutId id="2147494759" r:id="rId15"/>
    <p:sldLayoutId id="2147494760" r:id="rId16"/>
    <p:sldLayoutId id="2147494761" r:id="rId17"/>
    <p:sldLayoutId id="2147494762" r:id="rId18"/>
    <p:sldLayoutId id="2147494763" r:id="rId19"/>
    <p:sldLayoutId id="2147494764" r:id="rId20"/>
    <p:sldLayoutId id="2147494765" r:id="rId21"/>
    <p:sldLayoutId id="2147494766" r:id="rId22"/>
    <p:sldLayoutId id="2147494767" r:id="rId23"/>
    <p:sldLayoutId id="2147494768" r:id="rId24"/>
    <p:sldLayoutId id="2147494769" r:id="rId25"/>
    <p:sldLayoutId id="2147494770" r:id="rId26"/>
    <p:sldLayoutId id="2147494771" r:id="rId27"/>
    <p:sldLayoutId id="2147494772" r:id="rId28"/>
    <p:sldLayoutId id="2147494773" r:id="rId29"/>
    <p:sldLayoutId id="2147494774" r:id="rId30"/>
    <p:sldLayoutId id="2147494775" r:id="rId31"/>
    <p:sldLayoutId id="2147494776" r:id="rId32"/>
    <p:sldLayoutId id="2147494777" r:id="rId33"/>
    <p:sldLayoutId id="2147494778" r:id="rId34"/>
    <p:sldLayoutId id="2147494779" r:id="rId35"/>
    <p:sldLayoutId id="2147494780" r:id="rId36"/>
    <p:sldLayoutId id="2147494781" r:id="rId37"/>
    <p:sldLayoutId id="2147494782" r:id="rId38"/>
    <p:sldLayoutId id="2147494783" r:id="rId39"/>
    <p:sldLayoutId id="2147494784" r:id="rId40"/>
    <p:sldLayoutId id="2147494785" r:id="rId41"/>
    <p:sldLayoutId id="2147494786" r:id="rId42"/>
    <p:sldLayoutId id="2147494787" r:id="rId4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311792514"/>
      </p:ext>
    </p:extLst>
  </p:cSld>
  <p:clrMap bg1="lt1" tx1="dk1" bg2="lt2" tx2="dk2" accent1="accent1" accent2="accent2" accent3="accent3" accent4="accent4" accent5="accent5" accent6="accent6" hlink="hlink" folHlink="folHlink"/>
  <p:sldLayoutIdLst>
    <p:sldLayoutId id="2147494789" r:id="rId1"/>
    <p:sldLayoutId id="2147494790" r:id="rId2"/>
    <p:sldLayoutId id="2147494791" r:id="rId3"/>
    <p:sldLayoutId id="2147494792" r:id="rId4"/>
    <p:sldLayoutId id="2147494793" r:id="rId5"/>
    <p:sldLayoutId id="2147494794" r:id="rId6"/>
    <p:sldLayoutId id="2147494795" r:id="rId7"/>
    <p:sldLayoutId id="2147494796" r:id="rId8"/>
    <p:sldLayoutId id="2147494797" r:id="rId9"/>
    <p:sldLayoutId id="2147494798" r:id="rId10"/>
    <p:sldLayoutId id="2147494799" r:id="rId11"/>
    <p:sldLayoutId id="2147494800" r:id="rId12"/>
    <p:sldLayoutId id="2147494801" r:id="rId13"/>
    <p:sldLayoutId id="2147494802" r:id="rId14"/>
    <p:sldLayoutId id="2147494803" r:id="rId15"/>
    <p:sldLayoutId id="2147494804" r:id="rId16"/>
    <p:sldLayoutId id="2147494805" r:id="rId17"/>
    <p:sldLayoutId id="2147494806" r:id="rId18"/>
    <p:sldLayoutId id="2147494807" r:id="rId19"/>
    <p:sldLayoutId id="2147494808" r:id="rId20"/>
    <p:sldLayoutId id="2147494809" r:id="rId21"/>
    <p:sldLayoutId id="2147494810" r:id="rId22"/>
    <p:sldLayoutId id="2147494811" r:id="rId23"/>
    <p:sldLayoutId id="2147494812" r:id="rId24"/>
    <p:sldLayoutId id="2147494813" r:id="rId25"/>
    <p:sldLayoutId id="2147494814" r:id="rId26"/>
    <p:sldLayoutId id="2147494815" r:id="rId27"/>
    <p:sldLayoutId id="2147494816" r:id="rId28"/>
    <p:sldLayoutId id="2147494817" r:id="rId29"/>
    <p:sldLayoutId id="2147494818" r:id="rId30"/>
    <p:sldLayoutId id="2147494819" r:id="rId31"/>
    <p:sldLayoutId id="2147494820" r:id="rId32"/>
    <p:sldLayoutId id="2147494821" r:id="rId33"/>
    <p:sldLayoutId id="2147494822" r:id="rId34"/>
    <p:sldLayoutId id="2147494823" r:id="rId35"/>
    <p:sldLayoutId id="2147494824" r:id="rId3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0458312"/>
      </p:ext>
    </p:extLst>
  </p:cSld>
  <p:clrMap bg1="lt1" tx1="dk1" bg2="lt2" tx2="dk2" accent1="accent1" accent2="accent2" accent3="accent3" accent4="accent4" accent5="accent5" accent6="accent6" hlink="hlink" folHlink="folHlink"/>
  <p:sldLayoutIdLst>
    <p:sldLayoutId id="2147494827" r:id="rId1"/>
    <p:sldLayoutId id="2147494828" r:id="rId2"/>
    <p:sldLayoutId id="2147494829" r:id="rId3"/>
    <p:sldLayoutId id="2147494830" r:id="rId4"/>
    <p:sldLayoutId id="2147494831" r:id="rId5"/>
    <p:sldLayoutId id="2147494832" r:id="rId6"/>
    <p:sldLayoutId id="2147494833" r:id="rId7"/>
    <p:sldLayoutId id="2147494834" r:id="rId8"/>
    <p:sldLayoutId id="2147494835" r:id="rId9"/>
    <p:sldLayoutId id="2147494836" r:id="rId10"/>
    <p:sldLayoutId id="2147494837" r:id="rId11"/>
    <p:sldLayoutId id="2147494838" r:id="rId12"/>
    <p:sldLayoutId id="2147494839" r:id="rId13"/>
    <p:sldLayoutId id="2147494840" r:id="rId14"/>
    <p:sldLayoutId id="2147494841" r:id="rId15"/>
    <p:sldLayoutId id="2147494842" r:id="rId16"/>
    <p:sldLayoutId id="2147494843" r:id="rId17"/>
    <p:sldLayoutId id="2147494844" r:id="rId18"/>
    <p:sldLayoutId id="2147494845" r:id="rId19"/>
    <p:sldLayoutId id="2147494846" r:id="rId20"/>
    <p:sldLayoutId id="2147494847" r:id="rId21"/>
    <p:sldLayoutId id="2147494848" r:id="rId22"/>
    <p:sldLayoutId id="2147494849" r:id="rId23"/>
    <p:sldLayoutId id="2147494850" r:id="rId24"/>
    <p:sldLayoutId id="2147494851" r:id="rId25"/>
    <p:sldLayoutId id="2147494852" r:id="rId26"/>
    <p:sldLayoutId id="2147494853" r:id="rId27"/>
    <p:sldLayoutId id="2147494854" r:id="rId28"/>
    <p:sldLayoutId id="2147494855" r:id="rId29"/>
    <p:sldLayoutId id="2147494856" r:id="rId30"/>
    <p:sldLayoutId id="2147494857" r:id="rId31"/>
    <p:sldLayoutId id="2147494858" r:id="rId32"/>
    <p:sldLayoutId id="2147494859" r:id="rId33"/>
    <p:sldLayoutId id="214749486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57.jpe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17.xml"/><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9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68.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68751" y="2573576"/>
            <a:ext cx="7628305" cy="881384"/>
          </a:xfrm>
        </p:spPr>
        <p:txBody>
          <a:bodyPr/>
          <a:lstStyle/>
          <a:p>
            <a:r>
              <a:rPr lang="en-US" sz="5500" dirty="0">
                <a:latin typeface="Segoe UI Semibold"/>
                <a:cs typeface="Segoe UI Semibold"/>
              </a:rPr>
              <a:t>Azure Purview #2</a:t>
            </a:r>
            <a:endParaRPr lang="en-US" sz="5500" dirty="0"/>
          </a:p>
        </p:txBody>
      </p:sp>
      <p:sp>
        <p:nvSpPr>
          <p:cNvPr id="4" name="Subtitle 3">
            <a:extLst>
              <a:ext uri="{FF2B5EF4-FFF2-40B4-BE49-F238E27FC236}">
                <a16:creationId xmlns:a16="http://schemas.microsoft.com/office/drawing/2014/main" id="{ABCF8D8A-45B2-B74A-9296-C81CE77331BC}"/>
              </a:ext>
            </a:extLst>
          </p:cNvPr>
          <p:cNvSpPr>
            <a:spLocks noGrp="1"/>
          </p:cNvSpPr>
          <p:nvPr>
            <p:ph type="subTitle" idx="1"/>
          </p:nvPr>
        </p:nvSpPr>
        <p:spPr>
          <a:xfrm>
            <a:off x="668751" y="3428999"/>
            <a:ext cx="4507097" cy="1134533"/>
          </a:xfrm>
        </p:spPr>
        <p:txBody>
          <a:bodyPr/>
          <a:lstStyle/>
          <a:p>
            <a:r>
              <a:rPr lang="en-US" sz="1300" b="0" cap="all" spc="150"/>
              <a:t>Unified data governance to maximize the business value of data</a:t>
            </a:r>
          </a:p>
        </p:txBody>
      </p:sp>
      <p:sp>
        <p:nvSpPr>
          <p:cNvPr id="2" name="Title 2">
            <a:extLst>
              <a:ext uri="{FF2B5EF4-FFF2-40B4-BE49-F238E27FC236}">
                <a16:creationId xmlns:a16="http://schemas.microsoft.com/office/drawing/2014/main" id="{0DD74AF2-3FDB-4946-8D75-494E5F44B7C2}"/>
              </a:ext>
            </a:extLst>
          </p:cNvPr>
          <p:cNvSpPr txBox="1">
            <a:spLocks/>
          </p:cNvSpPr>
          <p:nvPr/>
        </p:nvSpPr>
        <p:spPr>
          <a:xfrm>
            <a:off x="449566" y="5871518"/>
            <a:ext cx="7059597" cy="82946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pPr marL="342900" indent="-342900"/>
            <a:r>
              <a:rPr lang="en-US" sz="1800" dirty="0">
                <a:latin typeface="+mj-lt"/>
                <a:cs typeface="Segoe UI Semibold"/>
              </a:rPr>
              <a:t>Micha</a:t>
            </a:r>
            <a:r>
              <a:rPr lang="pl-PL" sz="1800" dirty="0">
                <a:latin typeface="+mj-lt"/>
                <a:cs typeface="Segoe UI Semibold"/>
              </a:rPr>
              <a:t>ł Gołojuch, FastTrack Engineer</a:t>
            </a:r>
          </a:p>
          <a:p>
            <a:pPr marL="342900" indent="-342900"/>
            <a:r>
              <a:rPr lang="en-US" sz="1800" dirty="0">
                <a:latin typeface="+mj-lt"/>
                <a:cs typeface="Segoe UI Semibold"/>
              </a:rPr>
              <a:t>Situmalli Chandra Mohan</a:t>
            </a:r>
            <a:r>
              <a:rPr lang="pl-PL" sz="1800" dirty="0">
                <a:latin typeface="+mj-lt"/>
                <a:cs typeface="Segoe UI Semibold"/>
              </a:rPr>
              <a:t>, Senior FastTrack Engineer</a:t>
            </a:r>
            <a:endParaRPr lang="en-US" sz="1800" dirty="0">
              <a:latin typeface="+mj-lt"/>
              <a:cs typeface="Segoe UI Semibold"/>
            </a:endParaRP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511D-E536-41A9-96B6-96C6A7BC1185}"/>
              </a:ext>
            </a:extLst>
          </p:cNvPr>
          <p:cNvSpPr>
            <a:spLocks noGrp="1"/>
          </p:cNvSpPr>
          <p:nvPr>
            <p:ph type="title"/>
          </p:nvPr>
        </p:nvSpPr>
        <p:spPr>
          <a:xfrm>
            <a:off x="586740" y="217616"/>
            <a:ext cx="11018520" cy="553998"/>
          </a:xfrm>
        </p:spPr>
        <p:txBody>
          <a:bodyPr/>
          <a:lstStyle/>
          <a:p>
            <a:r>
              <a:rPr lang="en-US"/>
              <a:t>Enhanced Metadata, Lineage &amp; Annotation</a:t>
            </a:r>
          </a:p>
        </p:txBody>
      </p:sp>
      <p:grpSp>
        <p:nvGrpSpPr>
          <p:cNvPr id="7" name="Group 6">
            <a:extLst>
              <a:ext uri="{FF2B5EF4-FFF2-40B4-BE49-F238E27FC236}">
                <a16:creationId xmlns:a16="http://schemas.microsoft.com/office/drawing/2014/main" id="{C2F8B0FA-B9C8-4B18-AABF-3602CBB4E421}"/>
              </a:ext>
            </a:extLst>
          </p:cNvPr>
          <p:cNvGrpSpPr/>
          <p:nvPr/>
        </p:nvGrpSpPr>
        <p:grpSpPr>
          <a:xfrm>
            <a:off x="996043" y="937587"/>
            <a:ext cx="10148207" cy="5702797"/>
            <a:chOff x="996043" y="937587"/>
            <a:chExt cx="10148207" cy="5702797"/>
          </a:xfrm>
        </p:grpSpPr>
        <p:pic>
          <p:nvPicPr>
            <p:cNvPr id="4" name="Picture 3">
              <a:extLst>
                <a:ext uri="{FF2B5EF4-FFF2-40B4-BE49-F238E27FC236}">
                  <a16:creationId xmlns:a16="http://schemas.microsoft.com/office/drawing/2014/main" id="{F90F4EDE-5128-4B80-A4C4-E1E4D32BC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6043" y="937587"/>
              <a:ext cx="10148207" cy="5702797"/>
            </a:xfrm>
            <a:prstGeom prst="rect">
              <a:avLst/>
            </a:prstGeom>
            <a:ln>
              <a:solidFill>
                <a:schemeClr val="tx1">
                  <a:lumMod val="50000"/>
                  <a:lumOff val="50000"/>
                </a:schemeClr>
              </a:solidFill>
            </a:ln>
            <a:effectLst>
              <a:outerShdw blurRad="152400" dist="76200" dir="5400000" algn="ctr" rotWithShape="0">
                <a:prstClr val="black">
                  <a:alpha val="20000"/>
                </a:prstClr>
              </a:outerShdw>
            </a:effectLst>
          </p:spPr>
        </p:pic>
        <p:sp>
          <p:nvSpPr>
            <p:cNvPr id="5" name="TextBox 4">
              <a:extLst>
                <a:ext uri="{FF2B5EF4-FFF2-40B4-BE49-F238E27FC236}">
                  <a16:creationId xmlns:a16="http://schemas.microsoft.com/office/drawing/2014/main" id="{FFC7D45B-0943-4DF8-8A43-2431A9272401}"/>
                </a:ext>
              </a:extLst>
            </p:cNvPr>
            <p:cNvSpPr txBox="1"/>
            <p:nvPr/>
          </p:nvSpPr>
          <p:spPr>
            <a:xfrm>
              <a:off x="5114441" y="1568023"/>
              <a:ext cx="519193" cy="167787"/>
            </a:xfrm>
            <a:prstGeom prst="rect">
              <a:avLst/>
            </a:prstGeom>
            <a:solidFill>
              <a:schemeClr val="tx1"/>
            </a:solid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E734F3EF-EAD6-4259-92DC-CD4486181B74}"/>
                </a:ext>
              </a:extLst>
            </p:cNvPr>
            <p:cNvSpPr txBox="1"/>
            <p:nvPr/>
          </p:nvSpPr>
          <p:spPr>
            <a:xfrm>
              <a:off x="5168685" y="1548815"/>
              <a:ext cx="627681" cy="138499"/>
            </a:xfrm>
            <a:prstGeom prst="rect">
              <a:avLst/>
            </a:prstGeom>
            <a:noFill/>
          </p:spPr>
          <p:txBody>
            <a:bodyPr wrap="square" lIns="0" tIns="0" rIns="0" bIns="0" rtlCol="0">
              <a:spAutoFit/>
            </a:bodyPr>
            <a:lstStyle/>
            <a:p>
              <a:pPr algn="l"/>
              <a:r>
                <a:rPr lang="en-US" sz="900">
                  <a:solidFill>
                    <a:schemeClr val="bg1"/>
                  </a:solidFill>
                </a:rPr>
                <a:t>Purview</a:t>
              </a:r>
            </a:p>
          </p:txBody>
        </p:sp>
      </p:grpSp>
      <p:pic>
        <p:nvPicPr>
          <p:cNvPr id="9" name="Picture 8">
            <a:extLst>
              <a:ext uri="{FF2B5EF4-FFF2-40B4-BE49-F238E27FC236}">
                <a16:creationId xmlns:a16="http://schemas.microsoft.com/office/drawing/2014/main" id="{B3605544-4A77-43F0-8711-B22E1A0C9EBF}"/>
              </a:ext>
            </a:extLst>
          </p:cNvPr>
          <p:cNvPicPr>
            <a:picLocks noChangeAspect="1"/>
          </p:cNvPicPr>
          <p:nvPr/>
        </p:nvPicPr>
        <p:blipFill>
          <a:blip r:embed="rId3"/>
          <a:stretch>
            <a:fillRect/>
          </a:stretch>
        </p:blipFill>
        <p:spPr>
          <a:xfrm>
            <a:off x="4571752" y="985628"/>
            <a:ext cx="767413" cy="167787"/>
          </a:xfrm>
          <a:prstGeom prst="rect">
            <a:avLst/>
          </a:prstGeom>
        </p:spPr>
      </p:pic>
    </p:spTree>
    <p:extLst>
      <p:ext uri="{BB962C8B-B14F-4D97-AF65-F5344CB8AC3E}">
        <p14:creationId xmlns:p14="http://schemas.microsoft.com/office/powerpoint/2010/main" val="37897656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B75B72A2-E3BD-4A72-9ECB-C0DE48558AEB}"/>
              </a:ext>
            </a:extLst>
          </p:cNvPr>
          <p:cNvSpPr txBox="1"/>
          <p:nvPr/>
        </p:nvSpPr>
        <p:spPr>
          <a:xfrm>
            <a:off x="380999" y="340950"/>
            <a:ext cx="1028041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lumMod val="75000"/>
                    <a:lumOff val="25000"/>
                  </a:srgbClr>
                </a:solidFill>
                <a:effectLst/>
                <a:uLnTx/>
                <a:uFillTx/>
                <a:latin typeface="Segoe UI"/>
                <a:ea typeface="+mn-ea"/>
                <a:cs typeface="Segoe UI"/>
              </a:rPr>
              <a:t>Microsoft 365 + Purview: Better Together</a:t>
            </a:r>
            <a:endParaRPr kumimoji="0" lang="en-US"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ED8C600-8626-4F6B-85D6-5BD474BEBED6}"/>
              </a:ext>
            </a:extLst>
          </p:cNvPr>
          <p:cNvSpPr txBox="1"/>
          <p:nvPr/>
        </p:nvSpPr>
        <p:spPr>
          <a:xfrm>
            <a:off x="380999" y="1504154"/>
            <a:ext cx="109761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Consistent classification and Labels across M365, Azure, SQL </a:t>
            </a: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Svr</a:t>
            </a: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Power BI</a:t>
            </a:r>
          </a:p>
        </p:txBody>
      </p:sp>
      <p:sp>
        <p:nvSpPr>
          <p:cNvPr id="3" name="TextBox 2">
            <a:extLst>
              <a:ext uri="{FF2B5EF4-FFF2-40B4-BE49-F238E27FC236}">
                <a16:creationId xmlns:a16="http://schemas.microsoft.com/office/drawing/2014/main" id="{671854BE-D61A-4FBE-8192-BB9B68F1A817}"/>
              </a:ext>
            </a:extLst>
          </p:cNvPr>
          <p:cNvSpPr txBox="1"/>
          <p:nvPr/>
        </p:nvSpPr>
        <p:spPr>
          <a:xfrm>
            <a:off x="381001" y="1238282"/>
            <a:ext cx="462169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Scenario</a:t>
            </a:r>
          </a:p>
        </p:txBody>
      </p:sp>
      <p:cxnSp>
        <p:nvCxnSpPr>
          <p:cNvPr id="4" name="Straight Arrow Connector 3">
            <a:extLst>
              <a:ext uri="{FF2B5EF4-FFF2-40B4-BE49-F238E27FC236}">
                <a16:creationId xmlns:a16="http://schemas.microsoft.com/office/drawing/2014/main" id="{8DE58D18-615B-4AA7-A77B-09EACA6F8AFD}"/>
              </a:ext>
            </a:extLst>
          </p:cNvPr>
          <p:cNvCxnSpPr>
            <a:cxnSpLocks/>
          </p:cNvCxnSpPr>
          <p:nvPr/>
        </p:nvCxnSpPr>
        <p:spPr>
          <a:xfrm>
            <a:off x="3521843" y="3119201"/>
            <a:ext cx="811190" cy="102"/>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A77083A-BC69-4790-ABF6-4B2A2BD8BEDB}"/>
              </a:ext>
            </a:extLst>
          </p:cNvPr>
          <p:cNvSpPr txBox="1"/>
          <p:nvPr/>
        </p:nvSpPr>
        <p:spPr>
          <a:xfrm>
            <a:off x="8710360" y="4358222"/>
            <a:ext cx="26178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Information worker  exports data from Power BI &amp; saves to Excel with same sensitivity label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M365 -&gt; Azure -&gt; PBI -&gt; M365</a:t>
            </a:r>
          </a:p>
        </p:txBody>
      </p:sp>
      <p:sp>
        <p:nvSpPr>
          <p:cNvPr id="7" name="TextBox 6">
            <a:extLst>
              <a:ext uri="{FF2B5EF4-FFF2-40B4-BE49-F238E27FC236}">
                <a16:creationId xmlns:a16="http://schemas.microsoft.com/office/drawing/2014/main" id="{D330C20F-F548-4BA1-B718-9566829CFCEF}"/>
              </a:ext>
            </a:extLst>
          </p:cNvPr>
          <p:cNvSpPr txBox="1"/>
          <p:nvPr/>
        </p:nvSpPr>
        <p:spPr>
          <a:xfrm>
            <a:off x="465351" y="4404390"/>
            <a:ext cx="27912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Discover Purview from M365 Compliance Center &amp; get started with classifiers and labels</a:t>
            </a:r>
          </a:p>
        </p:txBody>
      </p:sp>
      <p:sp>
        <p:nvSpPr>
          <p:cNvPr id="10" name="TextBox 9">
            <a:extLst>
              <a:ext uri="{FF2B5EF4-FFF2-40B4-BE49-F238E27FC236}">
                <a16:creationId xmlns:a16="http://schemas.microsoft.com/office/drawing/2014/main" id="{3F7E4C7F-E827-406A-901F-119FE4ACD870}"/>
              </a:ext>
            </a:extLst>
          </p:cNvPr>
          <p:cNvSpPr txBox="1"/>
          <p:nvPr/>
        </p:nvSpPr>
        <p:spPr>
          <a:xfrm>
            <a:off x="4605840" y="4404390"/>
            <a:ext cx="27110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Classification &amp; Labels applied across breadth of Data Estate by Purview </a:t>
            </a:r>
          </a:p>
        </p:txBody>
      </p:sp>
      <p:sp>
        <p:nvSpPr>
          <p:cNvPr id="11" name="TextBox 10">
            <a:extLst>
              <a:ext uri="{FF2B5EF4-FFF2-40B4-BE49-F238E27FC236}">
                <a16:creationId xmlns:a16="http://schemas.microsoft.com/office/drawing/2014/main" id="{5FBD7D35-3F86-456F-8286-0CDDFA181370}"/>
              </a:ext>
            </a:extLst>
          </p:cNvPr>
          <p:cNvSpPr txBox="1"/>
          <p:nvPr/>
        </p:nvSpPr>
        <p:spPr>
          <a:xfrm>
            <a:off x="4605840" y="4953833"/>
            <a:ext cx="28427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 labelling </a:t>
            </a:r>
          </a:p>
        </p:txBody>
      </p:sp>
      <p:sp>
        <p:nvSpPr>
          <p:cNvPr id="12" name="TextBox 11">
            <a:extLst>
              <a:ext uri="{FF2B5EF4-FFF2-40B4-BE49-F238E27FC236}">
                <a16:creationId xmlns:a16="http://schemas.microsoft.com/office/drawing/2014/main" id="{02F7E7FB-B97D-4B52-BBE5-1F3005D2E3EA}"/>
              </a:ext>
            </a:extLst>
          </p:cNvPr>
          <p:cNvSpPr txBox="1"/>
          <p:nvPr/>
        </p:nvSpPr>
        <p:spPr>
          <a:xfrm>
            <a:off x="4605841" y="5332043"/>
            <a:ext cx="28972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Labels automatically cascade via lineage </a:t>
            </a:r>
          </a:p>
        </p:txBody>
      </p:sp>
      <p:pic>
        <p:nvPicPr>
          <p:cNvPr id="13" name="Picture 12">
            <a:extLst>
              <a:ext uri="{FF2B5EF4-FFF2-40B4-BE49-F238E27FC236}">
                <a16:creationId xmlns:a16="http://schemas.microsoft.com/office/drawing/2014/main" id="{8D2220D5-D885-4369-B3CB-792A7DB2C21B}"/>
              </a:ext>
            </a:extLst>
          </p:cNvPr>
          <p:cNvPicPr>
            <a:picLocks noChangeAspect="1"/>
          </p:cNvPicPr>
          <p:nvPr/>
        </p:nvPicPr>
        <p:blipFill>
          <a:blip r:embed="rId3"/>
          <a:stretch>
            <a:fillRect/>
          </a:stretch>
        </p:blipFill>
        <p:spPr>
          <a:xfrm>
            <a:off x="4605841" y="2474279"/>
            <a:ext cx="2711018" cy="1526825"/>
          </a:xfrm>
          <a:prstGeom prst="rect">
            <a:avLst/>
          </a:prstGeom>
          <a:ln>
            <a:noFill/>
          </a:ln>
          <a:effectLst>
            <a:outerShdw blurRad="228600" dist="101600" dir="2700000" algn="tl" rotWithShape="0">
              <a:srgbClr val="333333">
                <a:alpha val="20000"/>
              </a:srgbClr>
            </a:outerShdw>
          </a:effectLst>
        </p:spPr>
      </p:pic>
      <p:pic>
        <p:nvPicPr>
          <p:cNvPr id="14" name="Picture 13" descr="A screenshot of a computer&#10;&#10;Description automatically generated">
            <a:extLst>
              <a:ext uri="{FF2B5EF4-FFF2-40B4-BE49-F238E27FC236}">
                <a16:creationId xmlns:a16="http://schemas.microsoft.com/office/drawing/2014/main" id="{AE326ED2-5349-4EA0-8368-09A6BCDFB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4759" y="2438353"/>
            <a:ext cx="3156121" cy="1696839"/>
          </a:xfrm>
          <a:prstGeom prst="rect">
            <a:avLst/>
          </a:prstGeom>
        </p:spPr>
      </p:pic>
      <p:cxnSp>
        <p:nvCxnSpPr>
          <p:cNvPr id="15" name="Straight Arrow Connector 14">
            <a:extLst>
              <a:ext uri="{FF2B5EF4-FFF2-40B4-BE49-F238E27FC236}">
                <a16:creationId xmlns:a16="http://schemas.microsoft.com/office/drawing/2014/main" id="{ED2BC4DA-EAD6-4A32-A784-835DEF8D3D9E}"/>
              </a:ext>
            </a:extLst>
          </p:cNvPr>
          <p:cNvCxnSpPr>
            <a:cxnSpLocks/>
          </p:cNvCxnSpPr>
          <p:nvPr/>
        </p:nvCxnSpPr>
        <p:spPr>
          <a:xfrm>
            <a:off x="7503078" y="3119201"/>
            <a:ext cx="811190" cy="102"/>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F1767B3A-30CD-455A-95E4-8931BC5BAC46}"/>
              </a:ext>
            </a:extLst>
          </p:cNvPr>
          <p:cNvGrpSpPr/>
          <p:nvPr/>
        </p:nvGrpSpPr>
        <p:grpSpPr>
          <a:xfrm>
            <a:off x="402910" y="2474279"/>
            <a:ext cx="2711018" cy="1524744"/>
            <a:chOff x="2014827" y="171213"/>
            <a:chExt cx="7620000" cy="5895975"/>
          </a:xfrm>
        </p:grpSpPr>
        <p:pic>
          <p:nvPicPr>
            <p:cNvPr id="1028" name="Picture 4">
              <a:extLst>
                <a:ext uri="{FF2B5EF4-FFF2-40B4-BE49-F238E27FC236}">
                  <a16:creationId xmlns:a16="http://schemas.microsoft.com/office/drawing/2014/main" id="{A3ED950A-BEA6-4162-A088-EDD3D73328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4827" y="171213"/>
              <a:ext cx="7620000" cy="5895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728568-C96C-4140-ADEC-C83F1863F7EF}"/>
                </a:ext>
              </a:extLst>
            </p:cNvPr>
            <p:cNvSpPr txBox="1"/>
            <p:nvPr/>
          </p:nvSpPr>
          <p:spPr>
            <a:xfrm>
              <a:off x="4091551" y="2100022"/>
              <a:ext cx="2883604" cy="623178"/>
            </a:xfrm>
            <a:prstGeom prst="rect">
              <a:avLst/>
            </a:prstGeom>
            <a:solidFill>
              <a:schemeClr val="tx1"/>
            </a:solidFill>
          </p:spPr>
          <p:txBody>
            <a:bodyPr wrap="square" lIns="0" tIns="0" rIns="0" bIns="0" rtlCol="0">
              <a:spAutoFit/>
            </a:bodyPr>
            <a:lstStyle/>
            <a:p>
              <a:pPr algn="l"/>
              <a:r>
                <a:rPr lang="en-US" sz="500" b="1">
                  <a:solidFill>
                    <a:schemeClr val="bg1"/>
                  </a:solidFill>
                </a:rPr>
                <a:t>Extend labelling to assets in Azure Purview</a:t>
              </a:r>
            </a:p>
          </p:txBody>
        </p:sp>
      </p:grpSp>
    </p:spTree>
    <p:extLst>
      <p:ext uri="{BB962C8B-B14F-4D97-AF65-F5344CB8AC3E}">
        <p14:creationId xmlns:p14="http://schemas.microsoft.com/office/powerpoint/2010/main" val="4092245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descr="A hand holding many different types of data">
            <a:extLst>
              <a:ext uri="{FF2B5EF4-FFF2-40B4-BE49-F238E27FC236}">
                <a16:creationId xmlns:a16="http://schemas.microsoft.com/office/drawing/2014/main" id="{E718F410-2CD1-BC4F-A3B1-645FA20707B1}"/>
              </a:ext>
              <a:ext uri="{C183D7F6-B498-43B3-948B-1728B52AA6E4}">
                <adec:decorative xmlns:adec="http://schemas.microsoft.com/office/drawing/2017/decorative" val="0"/>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1200401" y="2923606"/>
            <a:ext cx="7628305" cy="2910266"/>
          </a:xfrm>
        </p:spPr>
        <p:txBody>
          <a:bodyPr/>
          <a:lstStyle/>
          <a:p>
            <a:pPr marL="342900" lvl="0" indent="-342900"/>
            <a:r>
              <a:rPr lang="en-AE" sz="2400" dirty="0">
                <a:latin typeface="Calibri" panose="020F0502020204030204" pitchFamily="34" charset="0"/>
                <a:ea typeface="Times New Roman" panose="02020603050405020304" pitchFamily="18" charset="0"/>
              </a:rPr>
              <a:t> </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Business g</a:t>
            </a:r>
            <a:r>
              <a:rPr lang="pl-PL" sz="2400" dirty="0">
                <a:effectLst/>
                <a:latin typeface="Calibri" panose="020F0502020204030204" pitchFamily="34" charset="0"/>
                <a:ea typeface="Times New Roman" panose="02020603050405020304" pitchFamily="18" charset="0"/>
              </a:rPr>
              <a:t>lossary</a:t>
            </a:r>
            <a:br>
              <a:rPr lang="en-US" sz="2400" dirty="0">
                <a:latin typeface="Calibri" panose="020F0502020204030204" pitchFamily="34" charset="0"/>
                <a:ea typeface="Times New Roman" panose="02020603050405020304" pitchFamily="18" charset="0"/>
              </a:rPr>
            </a:br>
            <a:r>
              <a:rPr lang="en-US" sz="2400" dirty="0">
                <a:latin typeface="Calibri" panose="020F0502020204030204" pitchFamily="34" charset="0"/>
                <a:ea typeface="Times New Roman" panose="02020603050405020304" pitchFamily="18" charset="0"/>
              </a:rPr>
              <a:t>- Data l</a:t>
            </a:r>
            <a:r>
              <a:rPr lang="pl-PL" sz="2400" dirty="0">
                <a:effectLst/>
                <a:latin typeface="Calibri" panose="020F0502020204030204" pitchFamily="34" charset="0"/>
                <a:ea typeface="Times New Roman" panose="02020603050405020304" pitchFamily="18" charset="0"/>
              </a:rPr>
              <a:t>ineage</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Metadata i</a:t>
            </a:r>
            <a:r>
              <a:rPr lang="pl-PL" sz="2400" dirty="0">
                <a:effectLst/>
                <a:latin typeface="Calibri" panose="020F0502020204030204" pitchFamily="34" charset="0"/>
                <a:ea typeface="Times New Roman" panose="02020603050405020304" pitchFamily="18" charset="0"/>
              </a:rPr>
              <a:t>nsights</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Working with </a:t>
            </a:r>
            <a:r>
              <a:rPr lang="pl-PL" sz="2400" dirty="0">
                <a:effectLst/>
                <a:latin typeface="Calibri" panose="020F0502020204030204" pitchFamily="34" charset="0"/>
                <a:ea typeface="Times New Roman" panose="02020603050405020304" pitchFamily="18" charset="0"/>
              </a:rPr>
              <a:t>Atlas API</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a:t>
            </a:r>
            <a:r>
              <a:rPr lang="pl-PL" sz="2400" dirty="0">
                <a:effectLst/>
                <a:latin typeface="Calibri" panose="020F0502020204030204" pitchFamily="34" charset="0"/>
                <a:ea typeface="Times New Roman" panose="02020603050405020304" pitchFamily="18" charset="0"/>
              </a:rPr>
              <a:t>Integration with Azure Synapse</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a:t>
            </a:r>
            <a:r>
              <a:rPr lang="pl-PL" sz="2400" dirty="0">
                <a:effectLst/>
                <a:latin typeface="Calibri" panose="020F0502020204030204" pitchFamily="34" charset="0"/>
                <a:ea typeface="Times New Roman" panose="02020603050405020304" pitchFamily="18" charset="0"/>
              </a:rPr>
              <a:t>Sensitivity labels</a:t>
            </a:r>
            <a:br>
              <a:rPr lang="pl-PL"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QA</a:t>
            </a:r>
            <a:br>
              <a:rPr lang="pl-PL" sz="2400" dirty="0">
                <a:effectLst/>
                <a:latin typeface="Calibri" panose="020F0502020204030204" pitchFamily="34" charset="0"/>
                <a:ea typeface="Calibri" panose="020F0502020204030204" pitchFamily="34" charset="0"/>
              </a:rPr>
            </a:br>
            <a:endParaRPr lang="en-US" sz="2400" dirty="0">
              <a:latin typeface="Segoe UI Semibold"/>
              <a:cs typeface="Segoe UI Semibold"/>
            </a:endParaRPr>
          </a:p>
        </p:txBody>
      </p:sp>
      <p:sp>
        <p:nvSpPr>
          <p:cNvPr id="8" name="Title 2">
            <a:extLst>
              <a:ext uri="{FF2B5EF4-FFF2-40B4-BE49-F238E27FC236}">
                <a16:creationId xmlns:a16="http://schemas.microsoft.com/office/drawing/2014/main" id="{2D2838F6-629C-4540-9020-9FBD5A202313}"/>
              </a:ext>
            </a:extLst>
          </p:cNvPr>
          <p:cNvSpPr txBox="1">
            <a:spLocks/>
          </p:cNvSpPr>
          <p:nvPr/>
        </p:nvSpPr>
        <p:spPr>
          <a:xfrm>
            <a:off x="861462" y="2484797"/>
            <a:ext cx="3024359" cy="7000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pPr marL="342900" indent="-342900"/>
            <a:r>
              <a:rPr lang="en-US" sz="3200" dirty="0">
                <a:latin typeface="Calibri" panose="020F0502020204030204" pitchFamily="34" charset="0"/>
                <a:ea typeface="Times New Roman" panose="02020603050405020304" pitchFamily="18" charset="0"/>
              </a:rPr>
              <a:t>Agenda:</a:t>
            </a:r>
            <a:endParaRPr lang="en-US" sz="3200" dirty="0">
              <a:latin typeface="Segoe UI Semibold"/>
              <a:cs typeface="Segoe UI Semibold"/>
            </a:endParaRPr>
          </a:p>
        </p:txBody>
      </p:sp>
    </p:spTree>
    <p:extLst>
      <p:ext uri="{BB962C8B-B14F-4D97-AF65-F5344CB8AC3E}">
        <p14:creationId xmlns:p14="http://schemas.microsoft.com/office/powerpoint/2010/main" val="386269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125F0DB-ED7F-4515-8964-877316530555}"/>
              </a:ext>
            </a:extLst>
          </p:cNvPr>
          <p:cNvSpPr/>
          <p:nvPr/>
        </p:nvSpPr>
        <p:spPr bwMode="auto">
          <a:xfrm>
            <a:off x="1172548" y="1572783"/>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64" name="Rectangle 63">
            <a:extLst>
              <a:ext uri="{FF2B5EF4-FFF2-40B4-BE49-F238E27FC236}">
                <a16:creationId xmlns:a16="http://schemas.microsoft.com/office/drawing/2014/main" id="{6F59636B-36B6-4C8A-96CA-62B2CDBA16F5}"/>
              </a:ext>
            </a:extLst>
          </p:cNvPr>
          <p:cNvSpPr/>
          <p:nvPr/>
        </p:nvSpPr>
        <p:spPr>
          <a:xfrm>
            <a:off x="3138172" y="4168220"/>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6" name="Rectangle 65">
            <a:extLst>
              <a:ext uri="{FF2B5EF4-FFF2-40B4-BE49-F238E27FC236}">
                <a16:creationId xmlns:a16="http://schemas.microsoft.com/office/drawing/2014/main" id="{1F3F67F4-A221-46D3-8722-9EA2D94E6F12}"/>
              </a:ext>
            </a:extLst>
          </p:cNvPr>
          <p:cNvSpPr/>
          <p:nvPr/>
        </p:nvSpPr>
        <p:spPr bwMode="auto">
          <a:xfrm>
            <a:off x="1267679" y="3945897"/>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7EF9E949-8D02-47B1-8FD8-FFF56E06C221}"/>
              </a:ext>
            </a:extLst>
          </p:cNvPr>
          <p:cNvSpPr/>
          <p:nvPr/>
        </p:nvSpPr>
        <p:spPr bwMode="auto">
          <a:xfrm>
            <a:off x="1450187" y="5591439"/>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a:ln>
                  <a:noFill/>
                </a:ln>
                <a:solidFill>
                  <a:srgbClr val="0078D4"/>
                </a:solidFill>
                <a:effectLst/>
                <a:uLnTx/>
                <a:uFillTx/>
                <a:latin typeface="Segoe UI Semibold"/>
                <a:ea typeface="+mj-ea"/>
                <a:cs typeface="Segoe UI"/>
              </a:rPr>
              <a:t>On-prem &amp; </a:t>
            </a:r>
            <a:r>
              <a:rPr lang="en-US" sz="1600" kern="0" err="1">
                <a:solidFill>
                  <a:srgbClr val="0078D4"/>
                </a:solidFill>
                <a:latin typeface="Segoe UI Semibold"/>
                <a:cs typeface="Segoe UI"/>
              </a:rPr>
              <a:t>Multicloud</a:t>
            </a:r>
            <a:r>
              <a:rPr lang="en-US" sz="1600" kern="0">
                <a:solidFill>
                  <a:srgbClr val="0078D4"/>
                </a:solidFill>
                <a:latin typeface="Segoe UI Semibold"/>
                <a:cs typeface="Segoe UI"/>
              </a:rPr>
              <a:t>                                            </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Operational, </a:t>
            </a:r>
            <a:r>
              <a:rPr lang="en-US" sz="1600" kern="0">
                <a:solidFill>
                  <a:srgbClr val="0078D4"/>
                </a:solidFill>
                <a:latin typeface="Segoe UI Semibold"/>
                <a:cs typeface="Segoe UI"/>
              </a:rPr>
              <a:t>Analytical</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SaaS</a:t>
            </a:r>
          </a:p>
        </p:txBody>
      </p:sp>
      <p:sp>
        <p:nvSpPr>
          <p:cNvPr id="70" name="Rectangle 11">
            <a:extLst>
              <a:ext uri="{FF2B5EF4-FFF2-40B4-BE49-F238E27FC236}">
                <a16:creationId xmlns:a16="http://schemas.microsoft.com/office/drawing/2014/main" id="{7420834C-4F40-4E46-A228-85CC45409376}"/>
              </a:ext>
            </a:extLst>
          </p:cNvPr>
          <p:cNvSpPr/>
          <p:nvPr/>
        </p:nvSpPr>
        <p:spPr bwMode="auto">
          <a:xfrm>
            <a:off x="2735829" y="5504008"/>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80" name="Rectangle 79">
            <a:extLst>
              <a:ext uri="{FF2B5EF4-FFF2-40B4-BE49-F238E27FC236}">
                <a16:creationId xmlns:a16="http://schemas.microsoft.com/office/drawing/2014/main" id="{2975AE56-9E92-4CA7-B808-A727AA408EFA}"/>
              </a:ext>
            </a:extLst>
          </p:cNvPr>
          <p:cNvSpPr/>
          <p:nvPr/>
        </p:nvSpPr>
        <p:spPr bwMode="auto">
          <a:xfrm>
            <a:off x="1274995" y="2265397"/>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82" name="Straight Connector 81">
            <a:extLst>
              <a:ext uri="{FF2B5EF4-FFF2-40B4-BE49-F238E27FC236}">
                <a16:creationId xmlns:a16="http://schemas.microsoft.com/office/drawing/2014/main" id="{E3C62654-7EAD-4F9B-AC6E-FFFEC0DFEE33}"/>
              </a:ext>
            </a:extLst>
          </p:cNvPr>
          <p:cNvCxnSpPr>
            <a:cxnSpLocks/>
          </p:cNvCxnSpPr>
          <p:nvPr/>
        </p:nvCxnSpPr>
        <p:spPr>
          <a:xfrm>
            <a:off x="5144917" y="5291487"/>
            <a:ext cx="0" cy="212520"/>
          </a:xfrm>
          <a:prstGeom prst="line">
            <a:avLst/>
          </a:prstGeom>
          <a:noFill/>
          <a:ln w="19050" cap="flat" cmpd="sng" algn="ctr">
            <a:solidFill>
              <a:srgbClr val="0078D4"/>
            </a:solidFill>
            <a:prstDash val="solid"/>
            <a:miter lim="800000"/>
          </a:ln>
          <a:effectLst/>
        </p:spPr>
      </p:cxnSp>
      <p:cxnSp>
        <p:nvCxnSpPr>
          <p:cNvPr id="92" name="Straight Arrow Connector 91">
            <a:extLst>
              <a:ext uri="{FF2B5EF4-FFF2-40B4-BE49-F238E27FC236}">
                <a16:creationId xmlns:a16="http://schemas.microsoft.com/office/drawing/2014/main" id="{B5E48632-4620-4C4D-8DA4-056B7056C12C}"/>
              </a:ext>
            </a:extLst>
          </p:cNvPr>
          <p:cNvCxnSpPr>
            <a:cxnSpLocks/>
          </p:cNvCxnSpPr>
          <p:nvPr/>
        </p:nvCxnSpPr>
        <p:spPr>
          <a:xfrm>
            <a:off x="8977415" y="4791271"/>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94" name="TextBox 93">
            <a:extLst>
              <a:ext uri="{FF2B5EF4-FFF2-40B4-BE49-F238E27FC236}">
                <a16:creationId xmlns:a16="http://schemas.microsoft.com/office/drawing/2014/main" id="{B2264A5E-8268-45F6-900E-F1C28339B642}"/>
              </a:ext>
            </a:extLst>
          </p:cNvPr>
          <p:cNvSpPr txBox="1"/>
          <p:nvPr/>
        </p:nvSpPr>
        <p:spPr>
          <a:xfrm>
            <a:off x="9539059" y="4542756"/>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96" name="TextBox 95">
            <a:extLst>
              <a:ext uri="{FF2B5EF4-FFF2-40B4-BE49-F238E27FC236}">
                <a16:creationId xmlns:a16="http://schemas.microsoft.com/office/drawing/2014/main" id="{645D4A26-47CF-4FDA-8028-DB4DA21ED37B}"/>
              </a:ext>
            </a:extLst>
          </p:cNvPr>
          <p:cNvSpPr txBox="1"/>
          <p:nvPr/>
        </p:nvSpPr>
        <p:spPr>
          <a:xfrm>
            <a:off x="2886037" y="4832362"/>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2" name="TextBox 1">
            <a:extLst>
              <a:ext uri="{FF2B5EF4-FFF2-40B4-BE49-F238E27FC236}">
                <a16:creationId xmlns:a16="http://schemas.microsoft.com/office/drawing/2014/main" id="{43A8FB61-AAFC-4E67-97F5-465562CD71A1}"/>
              </a:ext>
            </a:extLst>
          </p:cNvPr>
          <p:cNvSpPr txBox="1"/>
          <p:nvPr/>
        </p:nvSpPr>
        <p:spPr>
          <a:xfrm>
            <a:off x="1274994" y="1681658"/>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04F419C4-A05A-4625-8BAA-3BE2BCCEBD58}"/>
              </a:ext>
            </a:extLst>
          </p:cNvPr>
          <p:cNvSpPr txBox="1"/>
          <p:nvPr/>
        </p:nvSpPr>
        <p:spPr>
          <a:xfrm>
            <a:off x="9597234" y="1724627"/>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4" name="TextBox 3">
            <a:extLst>
              <a:ext uri="{FF2B5EF4-FFF2-40B4-BE49-F238E27FC236}">
                <a16:creationId xmlns:a16="http://schemas.microsoft.com/office/drawing/2014/main" id="{99B645AA-B53A-46CB-A012-2126A3043DB7}"/>
              </a:ext>
            </a:extLst>
          </p:cNvPr>
          <p:cNvSpPr txBox="1"/>
          <p:nvPr/>
        </p:nvSpPr>
        <p:spPr>
          <a:xfrm>
            <a:off x="9411251" y="4829284"/>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15" name="Group 14">
            <a:extLst>
              <a:ext uri="{FF2B5EF4-FFF2-40B4-BE49-F238E27FC236}">
                <a16:creationId xmlns:a16="http://schemas.microsoft.com/office/drawing/2014/main" id="{DE933D4F-79BD-41B9-9580-7A26D13182B1}"/>
              </a:ext>
            </a:extLst>
          </p:cNvPr>
          <p:cNvGrpSpPr/>
          <p:nvPr/>
        </p:nvGrpSpPr>
        <p:grpSpPr>
          <a:xfrm>
            <a:off x="1390951" y="2667074"/>
            <a:ext cx="7942414" cy="843197"/>
            <a:chOff x="1370357" y="3057818"/>
            <a:chExt cx="7942414" cy="843197"/>
          </a:xfrm>
        </p:grpSpPr>
        <p:sp>
          <p:nvSpPr>
            <p:cNvPr id="84" name="Rectangle 83">
              <a:extLst>
                <a:ext uri="{FF2B5EF4-FFF2-40B4-BE49-F238E27FC236}">
                  <a16:creationId xmlns:a16="http://schemas.microsoft.com/office/drawing/2014/main" id="{531B0105-C834-4F2D-9538-F4A3923B2E44}"/>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86" name="Rectangle 85">
              <a:extLst>
                <a:ext uri="{FF2B5EF4-FFF2-40B4-BE49-F238E27FC236}">
                  <a16:creationId xmlns:a16="http://schemas.microsoft.com/office/drawing/2014/main" id="{71C33772-6E6C-4508-A176-D3311753345F}"/>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8" name="TextBox 87">
              <a:extLst>
                <a:ext uri="{FF2B5EF4-FFF2-40B4-BE49-F238E27FC236}">
                  <a16:creationId xmlns:a16="http://schemas.microsoft.com/office/drawing/2014/main" id="{8122B21C-FC6A-49D5-8545-D77588F62790}"/>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90" name="TextBox 89">
              <a:extLst>
                <a:ext uri="{FF2B5EF4-FFF2-40B4-BE49-F238E27FC236}">
                  <a16:creationId xmlns:a16="http://schemas.microsoft.com/office/drawing/2014/main" id="{C0CD7E1C-BDD5-49C4-B00B-FF19D85065B6}"/>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 name="Straight Arrow Connector 22">
              <a:extLst>
                <a:ext uri="{FF2B5EF4-FFF2-40B4-BE49-F238E27FC236}">
                  <a16:creationId xmlns:a16="http://schemas.microsoft.com/office/drawing/2014/main" id="{7402925C-1E3E-4C3C-A239-B580C7F1DF66}"/>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DA3D626B-7B38-4B97-ADCF-2ADBE95E2540}"/>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30" name="TextBox 29">
              <a:extLst>
                <a:ext uri="{FF2B5EF4-FFF2-40B4-BE49-F238E27FC236}">
                  <a16:creationId xmlns:a16="http://schemas.microsoft.com/office/drawing/2014/main" id="{1667DD56-0A9F-4259-8AC1-064DDAE3B257}"/>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34" name="TextBox 33">
              <a:extLst>
                <a:ext uri="{FF2B5EF4-FFF2-40B4-BE49-F238E27FC236}">
                  <a16:creationId xmlns:a16="http://schemas.microsoft.com/office/drawing/2014/main" id="{3C77F7B6-C1D1-40E7-8227-52F75374163E}"/>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4" name="TextBox 13">
              <a:extLst>
                <a:ext uri="{FF2B5EF4-FFF2-40B4-BE49-F238E27FC236}">
                  <a16:creationId xmlns:a16="http://schemas.microsoft.com/office/drawing/2014/main" id="{7F9E7977-2708-4F25-B5B9-36FF516C34EA}"/>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sp>
        <p:nvSpPr>
          <p:cNvPr id="19" name="TextBox 18">
            <a:extLst>
              <a:ext uri="{FF2B5EF4-FFF2-40B4-BE49-F238E27FC236}">
                <a16:creationId xmlns:a16="http://schemas.microsoft.com/office/drawing/2014/main" id="{B3B7C9B3-21A7-4233-86ED-776FDD2E2E9F}"/>
              </a:ext>
            </a:extLst>
          </p:cNvPr>
          <p:cNvSpPr txBox="1"/>
          <p:nvPr/>
        </p:nvSpPr>
        <p:spPr>
          <a:xfrm>
            <a:off x="501364" y="367259"/>
            <a:ext cx="8212954" cy="553998"/>
          </a:xfrm>
          <a:prstGeom prst="rect">
            <a:avLst/>
          </a:prstGeom>
          <a:noFill/>
        </p:spPr>
        <p:txBody>
          <a:bodyPr wrap="none" lIns="0" tIns="0" rIns="0" bIns="0" rtlCol="0">
            <a:spAutoFit/>
          </a:bodyPr>
          <a:lstStyle/>
          <a:p>
            <a:pPr algn="l"/>
            <a:r>
              <a:rPr lang="en-US" sz="3600">
                <a:solidFill>
                  <a:schemeClr val="accent1"/>
                </a:solidFill>
              </a:rPr>
              <a:t>Azure Purview: Unified Data Governance</a:t>
            </a:r>
          </a:p>
        </p:txBody>
      </p:sp>
      <p:cxnSp>
        <p:nvCxnSpPr>
          <p:cNvPr id="6" name="Straight Arrow Connector 5">
            <a:extLst>
              <a:ext uri="{FF2B5EF4-FFF2-40B4-BE49-F238E27FC236}">
                <a16:creationId xmlns:a16="http://schemas.microsoft.com/office/drawing/2014/main" id="{DBF19A32-5291-437B-B306-00510710EC52}"/>
              </a:ext>
            </a:extLst>
          </p:cNvPr>
          <p:cNvCxnSpPr>
            <a:cxnSpLocks/>
          </p:cNvCxnSpPr>
          <p:nvPr/>
        </p:nvCxnSpPr>
        <p:spPr>
          <a:xfrm>
            <a:off x="8977867" y="2723301"/>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 name="Rectangle 11">
            <a:extLst>
              <a:ext uri="{FF2B5EF4-FFF2-40B4-BE49-F238E27FC236}">
                <a16:creationId xmlns:a16="http://schemas.microsoft.com/office/drawing/2014/main" id="{F7037C03-6F10-4B64-880E-4270D55F760A}"/>
              </a:ext>
            </a:extLst>
          </p:cNvPr>
          <p:cNvSpPr/>
          <p:nvPr/>
        </p:nvSpPr>
        <p:spPr bwMode="auto">
          <a:xfrm rot="16200000">
            <a:off x="8389553" y="2830254"/>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35" name="Rectangle 34">
            <a:extLst>
              <a:ext uri="{FF2B5EF4-FFF2-40B4-BE49-F238E27FC236}">
                <a16:creationId xmlns:a16="http://schemas.microsoft.com/office/drawing/2014/main" id="{0D1DAAFF-0B0F-45A3-8CF6-CEB52597AEA5}"/>
              </a:ext>
            </a:extLst>
          </p:cNvPr>
          <p:cNvSpPr/>
          <p:nvPr/>
        </p:nvSpPr>
        <p:spPr bwMode="auto">
          <a:xfrm>
            <a:off x="1470781" y="3514137"/>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36" name="Arrow: Up 35">
            <a:extLst>
              <a:ext uri="{FF2B5EF4-FFF2-40B4-BE49-F238E27FC236}">
                <a16:creationId xmlns:a16="http://schemas.microsoft.com/office/drawing/2014/main" id="{54B87793-DFD8-48CD-85A9-43277C2D7731}"/>
              </a:ext>
            </a:extLst>
          </p:cNvPr>
          <p:cNvSpPr/>
          <p:nvPr/>
        </p:nvSpPr>
        <p:spPr>
          <a:xfrm>
            <a:off x="5026688" y="4535441"/>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50A6ACD-B5AF-48C3-8326-3158326D9450}"/>
              </a:ext>
            </a:extLst>
          </p:cNvPr>
          <p:cNvSpPr txBox="1"/>
          <p:nvPr/>
        </p:nvSpPr>
        <p:spPr>
          <a:xfrm>
            <a:off x="1390951" y="2263574"/>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39" name="TextBox 38">
            <a:extLst>
              <a:ext uri="{FF2B5EF4-FFF2-40B4-BE49-F238E27FC236}">
                <a16:creationId xmlns:a16="http://schemas.microsoft.com/office/drawing/2014/main" id="{F7800D89-F5F4-41AC-A70C-A28C646CC996}"/>
              </a:ext>
            </a:extLst>
          </p:cNvPr>
          <p:cNvSpPr txBox="1"/>
          <p:nvPr/>
        </p:nvSpPr>
        <p:spPr>
          <a:xfrm>
            <a:off x="1470781" y="3937255"/>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41726612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36F2-9AE2-D24D-895B-A2CB35CC605F}"/>
              </a:ext>
            </a:extLst>
          </p:cNvPr>
          <p:cNvSpPr txBox="1">
            <a:spLocks/>
          </p:cNvSpPr>
          <p:nvPr/>
        </p:nvSpPr>
        <p:spPr>
          <a:xfrm>
            <a:off x="526000" y="5800079"/>
            <a:ext cx="7772531" cy="74270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Semilight"/>
              <a:ea typeface="Segoe UI Semilight" charset="0"/>
              <a:cs typeface="Segoe UI Semilight"/>
            </a:endParaRPr>
          </a:p>
        </p:txBody>
      </p:sp>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847461" y="2532447"/>
            <a:ext cx="7988904" cy="1793104"/>
          </a:xfrm>
        </p:spPr>
        <p:txBody>
          <a:bodyPr>
            <a:normAutofit fontScale="90000"/>
          </a:bodyPr>
          <a:lstStyle/>
          <a:p>
            <a:r>
              <a:rPr lang="en-US" dirty="0"/>
              <a:t>Azure Purview - Demo</a:t>
            </a:r>
            <a:br>
              <a:rPr lang="en-US" dirty="0">
                <a:solidFill>
                  <a:schemeClr val="tx2"/>
                </a:solidFill>
              </a:rPr>
            </a:br>
            <a:br>
              <a:rPr lang="en-US" sz="3600" dirty="0">
                <a:solidFill>
                  <a:schemeClr val="tx2"/>
                </a:solidFill>
              </a:rPr>
            </a:br>
            <a:endParaRPr lang="en-US" sz="3600" dirty="0">
              <a:solidFill>
                <a:schemeClr val="tx2"/>
              </a:solidFill>
            </a:endParaRPr>
          </a:p>
        </p:txBody>
      </p:sp>
      <p:pic>
        <p:nvPicPr>
          <p:cNvPr id="5" name="Graphic 4">
            <a:extLst>
              <a:ext uri="{FF2B5EF4-FFF2-40B4-BE49-F238E27FC236}">
                <a16:creationId xmlns:a16="http://schemas.microsoft.com/office/drawing/2014/main" id="{AECF77B3-D7FE-47DC-8DE2-01D65E7A2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930" y="2850460"/>
            <a:ext cx="1157079" cy="1157079"/>
          </a:xfrm>
          <a:prstGeom prst="rect">
            <a:avLst/>
          </a:prstGeom>
        </p:spPr>
      </p:pic>
    </p:spTree>
    <p:extLst>
      <p:ext uri="{BB962C8B-B14F-4D97-AF65-F5344CB8AC3E}">
        <p14:creationId xmlns:p14="http://schemas.microsoft.com/office/powerpoint/2010/main" val="14268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92CEDB-6BFC-A249-A32E-96F4CDEC413C}"/>
              </a:ext>
            </a:extLst>
          </p:cNvPr>
          <p:cNvPicPr>
            <a:picLocks noChangeAspect="1"/>
          </p:cNvPicPr>
          <p:nvPr/>
        </p:nvPicPr>
        <p:blipFill>
          <a:blip r:embed="rId3"/>
          <a:stretch>
            <a:fillRect/>
          </a:stretch>
        </p:blipFill>
        <p:spPr>
          <a:xfrm>
            <a:off x="4350058" y="1528080"/>
            <a:ext cx="7525246" cy="4867652"/>
          </a:xfrm>
          <a:prstGeom prst="rect">
            <a:avLst/>
          </a:prstGeom>
        </p:spPr>
      </p:pic>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Consistent and curated understanding of business terms and definitions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 Placeholder 3">
            <a:extLst>
              <a:ext uri="{FF2B5EF4-FFF2-40B4-BE49-F238E27FC236}">
                <a16:creationId xmlns:a16="http://schemas.microsoft.com/office/drawing/2014/main" id="{11DD8413-8994-427E-BA55-0EC166E03E69}"/>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Understand business context associated with data in the organization</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Bulk Import glossary terms from existing data dictionaries easily</a:t>
            </a:r>
            <a:endParaRPr lang="en-US" sz="1400">
              <a:effectLst/>
              <a:latin typeface="Segoe"/>
              <a:ea typeface="Calibri" panose="020F0502020204030204" pitchFamily="34" charset="0"/>
              <a:cs typeface="Times New Roman" panose="02020603050405020304" pitchFamily="18" charset="0"/>
            </a:endParaRPr>
          </a:p>
          <a:p>
            <a:pPr>
              <a:spcAft>
                <a:spcPts val="0"/>
              </a:spcAft>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Flexible business terms definition with custom attributes per business domain</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Browse &amp; Search your data estate fro</a:t>
            </a:r>
            <a:r>
              <a:rPr lang="en-US" sz="1400">
                <a:latin typeface="Segoe"/>
                <a:ea typeface="Calibri" panose="020F0502020204030204" pitchFamily="34" charset="0"/>
                <a:cs typeface="Calibri" panose="020F0502020204030204" pitchFamily="34" charset="0"/>
              </a:rPr>
              <a:t>m a business lens</a:t>
            </a:r>
            <a:r>
              <a:rPr lang="en-US" sz="1400">
                <a:effectLst/>
                <a:latin typeface="Segoe"/>
                <a:ea typeface="Calibri" panose="020F0502020204030204" pitchFamily="34" charset="0"/>
                <a:cs typeface="Calibri" panose="020F0502020204030204" pitchFamily="34" charset="0"/>
              </a:rPr>
              <a:t> </a:t>
            </a:r>
            <a:endParaRPr lang="en-US" sz="1400">
              <a:effectLst/>
              <a:latin typeface="Segoe"/>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C9C23525-3490-4207-B504-A2E98150E0C7}"/>
              </a:ext>
            </a:extLst>
          </p:cNvPr>
          <p:cNvSpPr/>
          <p:nvPr/>
        </p:nvSpPr>
        <p:spPr bwMode="auto">
          <a:xfrm>
            <a:off x="4371078" y="2438401"/>
            <a:ext cx="211432" cy="24512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77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Data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Bird’s eye view of </a:t>
            </a:r>
            <a:r>
              <a:rPr lang="en-US" sz="1800">
                <a:effectLst/>
                <a:latin typeface="Segoe UI" panose="020B0502040204020203" pitchFamily="34" charset="0"/>
                <a:ea typeface="Segoe UI" panose="020B0502040204020203" pitchFamily="34" charset="0"/>
                <a:cs typeface="Arial" panose="020B0604020202020204" pitchFamily="34" charset="0"/>
              </a:rPr>
              <a:t>data landscape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 Placeholder 3">
            <a:extLst>
              <a:ext uri="{FF2B5EF4-FFF2-40B4-BE49-F238E27FC236}">
                <a16:creationId xmlns:a16="http://schemas.microsoft.com/office/drawing/2014/main" id="{11DD8413-8994-427E-BA55-0EC166E03E69}"/>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UI" panose="020B0502040204020203" pitchFamily="34" charset="0"/>
                <a:ea typeface="Segoe UI" panose="020B0502040204020203" pitchFamily="34" charset="0"/>
                <a:cs typeface="Arial" panose="020B0604020202020204" pitchFamily="34" charset="0"/>
              </a:rPr>
              <a:t>Intended to help users such as Chief Data Officers quickly understand their data estate at large and gain key insights such as where sensitive data resides</a:t>
            </a: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ea typeface="Calibri" panose="020F0502020204030204" pitchFamily="34" charset="0"/>
                <a:cs typeface="Calibri" panose="020F0502020204030204" pitchFamily="34" charset="0"/>
              </a:rPr>
              <a:t>Asset Insights to see where all data resides across a range of data sources. Scan Insights to track successful, failed, cancelled scans over a period. </a:t>
            </a:r>
            <a:r>
              <a:rPr lang="en-US" sz="1400">
                <a:effectLst/>
                <a:latin typeface="Segoe"/>
                <a:ea typeface="Calibri" panose="020F0502020204030204" pitchFamily="34" charset="0"/>
                <a:cs typeface="Calibri" panose="020F0502020204030204" pitchFamily="34" charset="0"/>
              </a:rPr>
              <a:t>Glossary insights to understand changes made to business terms and how much coverage glossary has over your data map</a:t>
            </a:r>
          </a:p>
          <a:p>
            <a:pPr>
              <a:spcAft>
                <a:spcPts val="0"/>
              </a:spcAft>
            </a:pP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Sensitive data Insights to simplify compliance risk assessment across operational and transactional data sources. Assess risk and derive audit trails of data qualified by sensitivity and business relevance</a:t>
            </a:r>
            <a:endParaRPr lang="en-US" sz="1400">
              <a:effectLst/>
              <a:latin typeface="Segoe"/>
              <a:ea typeface="Calibri" panose="020F0502020204030204" pitchFamily="34" charset="0"/>
              <a:cs typeface="Times New Roman" panose="02020603050405020304" pitchFamily="18" charset="0"/>
            </a:endParaRPr>
          </a:p>
          <a:p>
            <a:pPr>
              <a:spcAft>
                <a:spcPts val="0"/>
              </a:spcAft>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546CAF-C0FF-42C5-89F4-B0A45413CACF}"/>
              </a:ext>
            </a:extLst>
          </p:cNvPr>
          <p:cNvPicPr>
            <a:picLocks noChangeAspect="1"/>
          </p:cNvPicPr>
          <p:nvPr/>
        </p:nvPicPr>
        <p:blipFill>
          <a:blip r:embed="rId3"/>
          <a:stretch>
            <a:fillRect/>
          </a:stretch>
        </p:blipFill>
        <p:spPr>
          <a:xfrm>
            <a:off x="4971677" y="1509892"/>
            <a:ext cx="7220321" cy="2406774"/>
          </a:xfrm>
          <a:prstGeom prst="rect">
            <a:avLst/>
          </a:prstGeom>
        </p:spPr>
      </p:pic>
      <p:pic>
        <p:nvPicPr>
          <p:cNvPr id="6" name="Picture 5">
            <a:extLst>
              <a:ext uri="{FF2B5EF4-FFF2-40B4-BE49-F238E27FC236}">
                <a16:creationId xmlns:a16="http://schemas.microsoft.com/office/drawing/2014/main" id="{937FF667-2964-4B00-BA1E-AC7A41227125}"/>
              </a:ext>
            </a:extLst>
          </p:cNvPr>
          <p:cNvPicPr>
            <a:picLocks noChangeAspect="1"/>
          </p:cNvPicPr>
          <p:nvPr/>
        </p:nvPicPr>
        <p:blipFill>
          <a:blip r:embed="rId4"/>
          <a:stretch>
            <a:fillRect/>
          </a:stretch>
        </p:blipFill>
        <p:spPr>
          <a:xfrm>
            <a:off x="5106003" y="4144721"/>
            <a:ext cx="6496384" cy="2286117"/>
          </a:xfrm>
          <a:prstGeom prst="rect">
            <a:avLst/>
          </a:prstGeom>
        </p:spPr>
      </p:pic>
    </p:spTree>
    <p:extLst>
      <p:ext uri="{BB962C8B-B14F-4D97-AF65-F5344CB8AC3E}">
        <p14:creationId xmlns:p14="http://schemas.microsoft.com/office/powerpoint/2010/main" val="29338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BA240-5895-4FE4-98DA-CF1DD9CD2E81}"/>
              </a:ext>
            </a:extLst>
          </p:cNvPr>
          <p:cNvSpPr>
            <a:spLocks noGrp="1"/>
          </p:cNvSpPr>
          <p:nvPr>
            <p:ph type="title"/>
          </p:nvPr>
        </p:nvSpPr>
        <p:spPr/>
        <p:txBody>
          <a:bodyPr/>
          <a:lstStyle/>
          <a:p>
            <a:r>
              <a:rPr lang="en-US" sz="2800">
                <a:solidFill>
                  <a:schemeClr val="tx1">
                    <a:lumMod val="75000"/>
                    <a:lumOff val="25000"/>
                  </a:schemeClr>
                </a:solidFill>
              </a:rPr>
              <a:t>Synapse + Purview: Better Together</a:t>
            </a:r>
          </a:p>
        </p:txBody>
      </p:sp>
      <p:sp>
        <p:nvSpPr>
          <p:cNvPr id="43" name="Oval 42">
            <a:extLst>
              <a:ext uri="{FF2B5EF4-FFF2-40B4-BE49-F238E27FC236}">
                <a16:creationId xmlns:a16="http://schemas.microsoft.com/office/drawing/2014/main" id="{5C1D9996-D360-4108-96D9-0917ED3CCB71}"/>
              </a:ext>
            </a:extLst>
          </p:cNvPr>
          <p:cNvSpPr/>
          <p:nvPr/>
        </p:nvSpPr>
        <p:spPr>
          <a:xfrm>
            <a:off x="1817769" y="1268751"/>
            <a:ext cx="2077903" cy="2077903"/>
          </a:xfrm>
          <a:prstGeom prst="ellipse">
            <a:avLst/>
          </a:prstGeom>
          <a:solidFill>
            <a:srgbClr val="F0F1F2"/>
          </a:solidFill>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5" name="Freeform: Shape 44">
            <a:extLst>
              <a:ext uri="{FF2B5EF4-FFF2-40B4-BE49-F238E27FC236}">
                <a16:creationId xmlns:a16="http://schemas.microsoft.com/office/drawing/2014/main" id="{C839B37A-2B78-4227-86C9-2E022B01C452}"/>
              </a:ext>
            </a:extLst>
          </p:cNvPr>
          <p:cNvSpPr/>
          <p:nvPr/>
        </p:nvSpPr>
        <p:spPr>
          <a:xfrm>
            <a:off x="606716" y="1268751"/>
            <a:ext cx="3474720" cy="4943162"/>
          </a:xfrm>
          <a:custGeom>
            <a:avLst/>
            <a:gdLst>
              <a:gd name="connsiteX0" fmla="*/ 0 w 2103130"/>
              <a:gd name="connsiteY0" fmla="*/ 0 h 1375113"/>
              <a:gd name="connsiteX1" fmla="*/ 2103130 w 2103130"/>
              <a:gd name="connsiteY1" fmla="*/ 0 h 1375113"/>
              <a:gd name="connsiteX2" fmla="*/ 2103130 w 2103130"/>
              <a:gd name="connsiteY2" fmla="*/ 1375113 h 1375113"/>
              <a:gd name="connsiteX3" fmla="*/ 0 w 2103130"/>
              <a:gd name="connsiteY3" fmla="*/ 1375113 h 1375113"/>
              <a:gd name="connsiteX4" fmla="*/ 0 w 2103130"/>
              <a:gd name="connsiteY4" fmla="*/ 0 h 1375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30" h="1375113">
                <a:moveTo>
                  <a:pt x="0" y="0"/>
                </a:moveTo>
                <a:lnTo>
                  <a:pt x="2103130" y="0"/>
                </a:lnTo>
                <a:lnTo>
                  <a:pt x="2103130" y="1375113"/>
                </a:lnTo>
                <a:lnTo>
                  <a:pt x="0" y="1375113"/>
                </a:lnTo>
                <a:lnTo>
                  <a:pt x="0" y="0"/>
                </a:lnTo>
                <a:close/>
              </a:path>
            </a:pathLst>
          </a:custGeom>
          <a:solidFill>
            <a:schemeClr val="tx2"/>
          </a:solidFill>
          <a:ln>
            <a:solidFill>
              <a:schemeClr val="bg1">
                <a:lumMod val="75000"/>
              </a:schemeClr>
            </a:solid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1828800" rIns="274320" bIns="182880" numCol="1" spcCol="1270" anchor="t" anchorCtr="0">
            <a:noAutofit/>
          </a:bodyPr>
          <a:lstStyle/>
          <a:p>
            <a:pPr marL="0" marR="0" lvl="0" indent="0" algn="l" defTabSz="622300" rtl="0" eaLnBrk="1" fontAlgn="auto" latinLnBrk="0" hangingPunct="1">
              <a:lnSpc>
                <a:spcPct val="100000"/>
              </a:lnSpc>
              <a:spcBef>
                <a:spcPct val="0"/>
              </a:spcBef>
              <a:spcAft>
                <a:spcPts val="1200"/>
              </a:spcAft>
              <a:buClrTx/>
              <a:buSzTx/>
              <a:buFontTx/>
              <a:buNone/>
              <a:tabLst/>
              <a:defRPr/>
            </a:pPr>
            <a:r>
              <a:rPr kumimoji="0" lang="en-US" sz="2200" b="0"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t>Register</a:t>
            </a:r>
            <a:br>
              <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br>
            <a:endPar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endParaRPr>
          </a:p>
          <a:p>
            <a:pPr marL="0" marR="0" lvl="0" indent="0" algn="l" defTabSz="622300" rtl="0" eaLnBrk="1" fontAlgn="auto" latinLnBrk="0" hangingPunct="1">
              <a:lnSpc>
                <a:spcPct val="100000"/>
              </a:lnSpc>
              <a:spcBef>
                <a:spcPct val="0"/>
              </a:spcBef>
              <a:spcAft>
                <a:spcPts val="1200"/>
              </a:spcAft>
              <a:buClrTx/>
              <a:buSzTx/>
              <a:buFontTx/>
              <a:buNone/>
              <a:tabLst/>
              <a:defRPr/>
            </a:pPr>
            <a:endPar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endParaRPr>
          </a:p>
          <a:p>
            <a:pPr marL="0" marR="0" lvl="0" indent="0" algn="l" defTabSz="622300"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Register Synapse workspaces with Purview </a:t>
            </a:r>
          </a:p>
        </p:txBody>
      </p:sp>
      <p:pic>
        <p:nvPicPr>
          <p:cNvPr id="19" name="Graphic 18" descr="Plugged Unplugged">
            <a:extLst>
              <a:ext uri="{FF2B5EF4-FFF2-40B4-BE49-F238E27FC236}">
                <a16:creationId xmlns:a16="http://schemas.microsoft.com/office/drawing/2014/main" id="{EC154694-5621-4585-94E6-86BFC697A4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14885" y="1750451"/>
            <a:ext cx="914270" cy="914270"/>
          </a:xfrm>
          <a:prstGeom prst="rect">
            <a:avLst/>
          </a:prstGeom>
        </p:spPr>
      </p:pic>
      <p:sp>
        <p:nvSpPr>
          <p:cNvPr id="47" name="Freeform: Shape 46">
            <a:extLst>
              <a:ext uri="{FF2B5EF4-FFF2-40B4-BE49-F238E27FC236}">
                <a16:creationId xmlns:a16="http://schemas.microsoft.com/office/drawing/2014/main" id="{F2EAAC21-C294-431B-B6C0-1FF53EDA0034}"/>
              </a:ext>
            </a:extLst>
          </p:cNvPr>
          <p:cNvSpPr/>
          <p:nvPr/>
        </p:nvSpPr>
        <p:spPr>
          <a:xfrm>
            <a:off x="4267200" y="1268751"/>
            <a:ext cx="3474720" cy="4943162"/>
          </a:xfrm>
          <a:custGeom>
            <a:avLst/>
            <a:gdLst>
              <a:gd name="connsiteX0" fmla="*/ 0 w 2103130"/>
              <a:gd name="connsiteY0" fmla="*/ 0 h 1375113"/>
              <a:gd name="connsiteX1" fmla="*/ 2103130 w 2103130"/>
              <a:gd name="connsiteY1" fmla="*/ 0 h 1375113"/>
              <a:gd name="connsiteX2" fmla="*/ 2103130 w 2103130"/>
              <a:gd name="connsiteY2" fmla="*/ 1375113 h 1375113"/>
              <a:gd name="connsiteX3" fmla="*/ 0 w 2103130"/>
              <a:gd name="connsiteY3" fmla="*/ 1375113 h 1375113"/>
              <a:gd name="connsiteX4" fmla="*/ 0 w 2103130"/>
              <a:gd name="connsiteY4" fmla="*/ 0 h 1375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30" h="1375113">
                <a:moveTo>
                  <a:pt x="0" y="0"/>
                </a:moveTo>
                <a:lnTo>
                  <a:pt x="2103130" y="0"/>
                </a:lnTo>
                <a:lnTo>
                  <a:pt x="2103130" y="1375113"/>
                </a:lnTo>
                <a:lnTo>
                  <a:pt x="0" y="1375113"/>
                </a:lnTo>
                <a:lnTo>
                  <a:pt x="0" y="0"/>
                </a:lnTo>
                <a:close/>
              </a:path>
            </a:pathLst>
          </a:custGeom>
          <a:solidFill>
            <a:schemeClr val="tx2"/>
          </a:solidFill>
          <a:ln>
            <a:solidFill>
              <a:schemeClr val="bg1">
                <a:lumMod val="75000"/>
              </a:schemeClr>
            </a:solidFill>
          </a:ln>
          <a:effectLst>
            <a:outerShdw blurRad="101600" dist="50800" dir="5400000" algn="t" rotWithShape="0">
              <a:prstClr val="black">
                <a:alpha val="8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1828800" rIns="274320" bIns="182880" numCol="1" spcCol="1270" anchor="t" anchorCtr="0">
            <a:noAutofit/>
          </a:bodyPr>
          <a:lstStyle/>
          <a:p>
            <a:pPr marL="0" marR="0" lvl="0" indent="0" algn="l" defTabSz="622300" rtl="0" eaLnBrk="1" fontAlgn="auto" latinLnBrk="0" hangingPunct="1">
              <a:lnSpc>
                <a:spcPct val="100000"/>
              </a:lnSpc>
              <a:spcBef>
                <a:spcPct val="0"/>
              </a:spcBef>
              <a:spcAft>
                <a:spcPts val="1200"/>
              </a:spcAft>
              <a:buClrTx/>
              <a:buSzTx/>
              <a:buFontTx/>
              <a:buNone/>
              <a:tabLst/>
              <a:defRPr/>
            </a:pPr>
            <a:r>
              <a:rPr kumimoji="0" lang="en-US" sz="2200" b="0"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t>Browse &amp; Search</a:t>
            </a:r>
            <a:br>
              <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br>
            <a:endPar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endParaRPr>
          </a:p>
          <a:p>
            <a:pPr marL="0" marR="0" lvl="0" indent="0" algn="l" defTabSz="622300" rtl="0" eaLnBrk="1" fontAlgn="auto" latinLnBrk="0" hangingPunct="1">
              <a:lnSpc>
                <a:spcPct val="100000"/>
              </a:lnSpc>
              <a:spcBef>
                <a:spcPct val="0"/>
              </a:spcBef>
              <a:spcAft>
                <a:spcPts val="1200"/>
              </a:spcAft>
              <a:buClrTx/>
              <a:buSzTx/>
              <a:buFontTx/>
              <a:buNone/>
              <a:tabLst/>
              <a:defRPr/>
            </a:pPr>
            <a:endPar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endParaRPr>
          </a:p>
          <a:p>
            <a:pPr marL="0" marR="0" lvl="0" indent="0" algn="l" defTabSz="622300"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Search datasets in Synapse workspaces from linked Purview catalog</a:t>
            </a:r>
          </a:p>
        </p:txBody>
      </p:sp>
      <p:pic>
        <p:nvPicPr>
          <p:cNvPr id="23" name="Graphic 22" descr="Search Inventory">
            <a:extLst>
              <a:ext uri="{FF2B5EF4-FFF2-40B4-BE49-F238E27FC236}">
                <a16:creationId xmlns:a16="http://schemas.microsoft.com/office/drawing/2014/main" id="{3103BD55-3723-4937-9ACB-E2560B0C9B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8865" y="1750451"/>
            <a:ext cx="914270" cy="914270"/>
          </a:xfrm>
          <a:prstGeom prst="rect">
            <a:avLst/>
          </a:prstGeom>
        </p:spPr>
      </p:pic>
      <p:sp>
        <p:nvSpPr>
          <p:cNvPr id="49" name="Freeform: Shape 48">
            <a:extLst>
              <a:ext uri="{FF2B5EF4-FFF2-40B4-BE49-F238E27FC236}">
                <a16:creationId xmlns:a16="http://schemas.microsoft.com/office/drawing/2014/main" id="{E3896665-5E09-42D1-9D2A-3505DE6C44A5}"/>
              </a:ext>
            </a:extLst>
          </p:cNvPr>
          <p:cNvSpPr/>
          <p:nvPr/>
        </p:nvSpPr>
        <p:spPr>
          <a:xfrm>
            <a:off x="7924800" y="1268751"/>
            <a:ext cx="3474720" cy="4943162"/>
          </a:xfrm>
          <a:custGeom>
            <a:avLst/>
            <a:gdLst>
              <a:gd name="connsiteX0" fmla="*/ 0 w 2103130"/>
              <a:gd name="connsiteY0" fmla="*/ 0 h 1375113"/>
              <a:gd name="connsiteX1" fmla="*/ 2103130 w 2103130"/>
              <a:gd name="connsiteY1" fmla="*/ 0 h 1375113"/>
              <a:gd name="connsiteX2" fmla="*/ 2103130 w 2103130"/>
              <a:gd name="connsiteY2" fmla="*/ 1375113 h 1375113"/>
              <a:gd name="connsiteX3" fmla="*/ 0 w 2103130"/>
              <a:gd name="connsiteY3" fmla="*/ 1375113 h 1375113"/>
              <a:gd name="connsiteX4" fmla="*/ 0 w 2103130"/>
              <a:gd name="connsiteY4" fmla="*/ 0 h 1375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30" h="1375113">
                <a:moveTo>
                  <a:pt x="0" y="0"/>
                </a:moveTo>
                <a:lnTo>
                  <a:pt x="2103130" y="0"/>
                </a:lnTo>
                <a:lnTo>
                  <a:pt x="2103130" y="1375113"/>
                </a:lnTo>
                <a:lnTo>
                  <a:pt x="0" y="1375113"/>
                </a:lnTo>
                <a:lnTo>
                  <a:pt x="0" y="0"/>
                </a:lnTo>
                <a:close/>
              </a:path>
            </a:pathLst>
          </a:custGeom>
          <a:solidFill>
            <a:schemeClr val="tx2"/>
          </a:solidFill>
          <a:ln>
            <a:solidFill>
              <a:schemeClr val="bg1">
                <a:lumMod val="75000"/>
              </a:schemeClr>
            </a:solidFill>
          </a:ln>
          <a:effectLst>
            <a:outerShdw blurRad="101600" dist="50800" dir="5400000" algn="t" rotWithShape="0">
              <a:prstClr val="black">
                <a:alpha val="8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1828800" rIns="274320" bIns="182880" numCol="1" spcCol="1270" anchor="t" anchorCtr="0">
            <a:noAutofit/>
          </a:bodyPr>
          <a:lstStyle/>
          <a:p>
            <a:pPr marL="0" marR="0" lvl="0" indent="0" algn="l" defTabSz="622300" rtl="0" eaLnBrk="1" fontAlgn="auto" latinLnBrk="0" hangingPunct="1">
              <a:lnSpc>
                <a:spcPct val="100000"/>
              </a:lnSpc>
              <a:spcBef>
                <a:spcPct val="0"/>
              </a:spcBef>
              <a:spcAft>
                <a:spcPts val="1200"/>
              </a:spcAft>
              <a:buClrTx/>
              <a:buSzTx/>
              <a:buFontTx/>
              <a:buNone/>
              <a:tabLst/>
              <a:defRPr/>
            </a:pPr>
            <a:r>
              <a:rPr kumimoji="0" lang="en-US" sz="2200" b="0"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t>Enhanced metadata, lineage and annotation</a:t>
            </a:r>
            <a:br>
              <a:rPr kumimoji="0" lang="en-US" sz="2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rPr>
            </a:br>
            <a:endParaRPr kumimoji="0" lang="en-US" sz="3200" b="1" i="0" u="none" strike="noStrike" kern="1200" cap="none" spc="0" normalizeH="0" baseline="0" noProof="0">
              <a:ln>
                <a:noFill/>
              </a:ln>
              <a:solidFill>
                <a:srgbClr val="000000">
                  <a:hueOff val="0"/>
                  <a:satOff val="0"/>
                  <a:lumOff val="0"/>
                  <a:alphaOff val="0"/>
                </a:srgbClr>
              </a:solidFill>
              <a:effectLst/>
              <a:uLnTx/>
              <a:uFillTx/>
              <a:latin typeface="Segoe UI" panose="020B0502040204020203" pitchFamily="34" charset="0"/>
              <a:ea typeface="+mn-ea"/>
              <a:cs typeface="Segoe UI" panose="020B0502040204020203" pitchFamily="34" charset="0"/>
            </a:endParaRPr>
          </a:p>
          <a:p>
            <a:pPr marL="0" marR="0" lvl="0" indent="0" algn="l" defTabSz="622300"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View enhanced metadata, lineage from Purview for Synapse tables and add annotations</a:t>
            </a:r>
          </a:p>
        </p:txBody>
      </p:sp>
      <p:pic>
        <p:nvPicPr>
          <p:cNvPr id="27" name="Graphic 26" descr="List">
            <a:extLst>
              <a:ext uri="{FF2B5EF4-FFF2-40B4-BE49-F238E27FC236}">
                <a16:creationId xmlns:a16="http://schemas.microsoft.com/office/drawing/2014/main" id="{590BBD7F-057A-46FD-A4A8-C4A771DAA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296465" y="1755467"/>
            <a:ext cx="914270" cy="914270"/>
          </a:xfrm>
          <a:prstGeom prst="rect">
            <a:avLst/>
          </a:prstGeom>
        </p:spPr>
      </p:pic>
    </p:spTree>
    <p:extLst>
      <p:ext uri="{BB962C8B-B14F-4D97-AF65-F5344CB8AC3E}">
        <p14:creationId xmlns:p14="http://schemas.microsoft.com/office/powerpoint/2010/main" val="12568313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0EB7-5FD6-4D65-94D0-82AA3E722142}"/>
              </a:ext>
            </a:extLst>
          </p:cNvPr>
          <p:cNvSpPr>
            <a:spLocks noGrp="1"/>
          </p:cNvSpPr>
          <p:nvPr>
            <p:ph type="title"/>
          </p:nvPr>
        </p:nvSpPr>
        <p:spPr/>
        <p:txBody>
          <a:bodyPr/>
          <a:lstStyle/>
          <a:p>
            <a:r>
              <a:rPr lang="en-US"/>
              <a:t>Register Synapse Workspaces</a:t>
            </a:r>
          </a:p>
        </p:txBody>
      </p:sp>
      <p:grpSp>
        <p:nvGrpSpPr>
          <p:cNvPr id="6" name="Group 5">
            <a:extLst>
              <a:ext uri="{FF2B5EF4-FFF2-40B4-BE49-F238E27FC236}">
                <a16:creationId xmlns:a16="http://schemas.microsoft.com/office/drawing/2014/main" id="{1EFE7659-44DF-4484-B2E8-8B71D00010E9}"/>
              </a:ext>
            </a:extLst>
          </p:cNvPr>
          <p:cNvGrpSpPr/>
          <p:nvPr/>
        </p:nvGrpSpPr>
        <p:grpSpPr>
          <a:xfrm>
            <a:off x="1567268" y="1020417"/>
            <a:ext cx="9250381" cy="5237922"/>
            <a:chOff x="1567268" y="1020417"/>
            <a:chExt cx="9250381" cy="5237922"/>
          </a:xfrm>
        </p:grpSpPr>
        <p:pic>
          <p:nvPicPr>
            <p:cNvPr id="4" name="Picture 3">
              <a:extLst>
                <a:ext uri="{FF2B5EF4-FFF2-40B4-BE49-F238E27FC236}">
                  <a16:creationId xmlns:a16="http://schemas.microsoft.com/office/drawing/2014/main" id="{6F211AD2-7761-47DB-9272-F40F15A2E815}"/>
                </a:ext>
              </a:extLst>
            </p:cNvPr>
            <p:cNvPicPr>
              <a:picLocks noChangeAspect="1"/>
            </p:cNvPicPr>
            <p:nvPr/>
          </p:nvPicPr>
          <p:blipFill>
            <a:blip r:embed="rId2"/>
            <a:stretch>
              <a:fillRect/>
            </a:stretch>
          </p:blipFill>
          <p:spPr>
            <a:xfrm>
              <a:off x="1567268" y="1020417"/>
              <a:ext cx="9250381" cy="5237922"/>
            </a:xfrm>
            <a:prstGeom prst="rect">
              <a:avLst/>
            </a:prstGeom>
          </p:spPr>
        </p:pic>
        <p:pic>
          <p:nvPicPr>
            <p:cNvPr id="5" name="Picture 4">
              <a:extLst>
                <a:ext uri="{FF2B5EF4-FFF2-40B4-BE49-F238E27FC236}">
                  <a16:creationId xmlns:a16="http://schemas.microsoft.com/office/drawing/2014/main" id="{B451303F-0D63-4418-AE32-6E36339F4FEE}"/>
                </a:ext>
              </a:extLst>
            </p:cNvPr>
            <p:cNvPicPr>
              <a:picLocks noChangeAspect="1"/>
            </p:cNvPicPr>
            <p:nvPr/>
          </p:nvPicPr>
          <p:blipFill>
            <a:blip r:embed="rId3"/>
            <a:stretch>
              <a:fillRect/>
            </a:stretch>
          </p:blipFill>
          <p:spPr>
            <a:xfrm>
              <a:off x="2612854" y="1088644"/>
              <a:ext cx="378907" cy="166719"/>
            </a:xfrm>
            <a:prstGeom prst="rect">
              <a:avLst/>
            </a:prstGeom>
          </p:spPr>
        </p:pic>
      </p:grpSp>
    </p:spTree>
    <p:extLst>
      <p:ext uri="{BB962C8B-B14F-4D97-AF65-F5344CB8AC3E}">
        <p14:creationId xmlns:p14="http://schemas.microsoft.com/office/powerpoint/2010/main" val="31968317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6F78-2F1C-42D0-BA8D-38B608FD326C}"/>
              </a:ext>
            </a:extLst>
          </p:cNvPr>
          <p:cNvSpPr>
            <a:spLocks noGrp="1"/>
          </p:cNvSpPr>
          <p:nvPr>
            <p:ph type="title"/>
          </p:nvPr>
        </p:nvSpPr>
        <p:spPr>
          <a:xfrm>
            <a:off x="506620" y="216431"/>
            <a:ext cx="11018520" cy="553998"/>
          </a:xfrm>
        </p:spPr>
        <p:txBody>
          <a:bodyPr/>
          <a:lstStyle/>
          <a:p>
            <a:r>
              <a:rPr lang="en-US"/>
              <a:t>Browse &amp; Search: Synapse (powered by Purview)</a:t>
            </a:r>
          </a:p>
        </p:txBody>
      </p:sp>
      <p:grpSp>
        <p:nvGrpSpPr>
          <p:cNvPr id="12" name="Group 11">
            <a:extLst>
              <a:ext uri="{FF2B5EF4-FFF2-40B4-BE49-F238E27FC236}">
                <a16:creationId xmlns:a16="http://schemas.microsoft.com/office/drawing/2014/main" id="{177E5D11-14B9-4BB2-8DBB-07FB775A8A31}"/>
              </a:ext>
            </a:extLst>
          </p:cNvPr>
          <p:cNvGrpSpPr/>
          <p:nvPr/>
        </p:nvGrpSpPr>
        <p:grpSpPr>
          <a:xfrm>
            <a:off x="277092" y="869487"/>
            <a:ext cx="11637816" cy="5701906"/>
            <a:chOff x="277092" y="869487"/>
            <a:chExt cx="11637816" cy="5701906"/>
          </a:xfrm>
        </p:grpSpPr>
        <p:pic>
          <p:nvPicPr>
            <p:cNvPr id="4" name="Picture 3">
              <a:extLst>
                <a:ext uri="{FF2B5EF4-FFF2-40B4-BE49-F238E27FC236}">
                  <a16:creationId xmlns:a16="http://schemas.microsoft.com/office/drawing/2014/main" id="{D702F8A2-1605-4B9F-9197-6C95C57C70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77092" y="869487"/>
              <a:ext cx="6546271" cy="3678686"/>
            </a:xfrm>
            <a:prstGeom prst="rect">
              <a:avLst/>
            </a:prstGeom>
            <a:ln>
              <a:solidFill>
                <a:schemeClr val="tx1">
                  <a:lumMod val="50000"/>
                  <a:lumOff val="50000"/>
                </a:schemeClr>
              </a:solidFill>
            </a:ln>
            <a:effectLst>
              <a:outerShdw blurRad="152400" dist="76200" dir="5400000" algn="ctr" rotWithShape="0">
                <a:prstClr val="black">
                  <a:alpha val="20000"/>
                </a:prstClr>
              </a:outerShdw>
            </a:effectLst>
          </p:spPr>
        </p:pic>
        <p:grpSp>
          <p:nvGrpSpPr>
            <p:cNvPr id="9" name="Group 8">
              <a:extLst>
                <a:ext uri="{FF2B5EF4-FFF2-40B4-BE49-F238E27FC236}">
                  <a16:creationId xmlns:a16="http://schemas.microsoft.com/office/drawing/2014/main" id="{2A218D4D-FB29-4418-8C6D-01B8A985225F}"/>
                </a:ext>
              </a:extLst>
            </p:cNvPr>
            <p:cNvGrpSpPr/>
            <p:nvPr/>
          </p:nvGrpSpPr>
          <p:grpSpPr>
            <a:xfrm>
              <a:off x="5948995" y="3218841"/>
              <a:ext cx="5965913" cy="3352552"/>
              <a:chOff x="5555817" y="3061978"/>
              <a:chExt cx="5965913" cy="3352552"/>
            </a:xfrm>
          </p:grpSpPr>
          <p:pic>
            <p:nvPicPr>
              <p:cNvPr id="6" name="Picture 5">
                <a:extLst>
                  <a:ext uri="{FF2B5EF4-FFF2-40B4-BE49-F238E27FC236}">
                    <a16:creationId xmlns:a16="http://schemas.microsoft.com/office/drawing/2014/main" id="{D2224C14-70A5-4FF6-8143-32C2A9AE37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55817" y="3061978"/>
                <a:ext cx="5965913" cy="3352552"/>
              </a:xfrm>
              <a:prstGeom prst="rect">
                <a:avLst/>
              </a:prstGeom>
              <a:ln>
                <a:solidFill>
                  <a:schemeClr val="tx1">
                    <a:lumMod val="50000"/>
                    <a:lumOff val="50000"/>
                  </a:schemeClr>
                </a:solidFill>
              </a:ln>
              <a:effectLst>
                <a:outerShdw blurRad="152400" dist="76200" dir="5400000" algn="ctr" rotWithShape="0">
                  <a:prstClr val="black">
                    <a:alpha val="20000"/>
                  </a:prstClr>
                </a:outerShdw>
              </a:effectLst>
            </p:spPr>
          </p:pic>
          <p:pic>
            <p:nvPicPr>
              <p:cNvPr id="8" name="Picture 7" descr="A picture containing drawing&#10;&#10;Description automatically generated">
                <a:extLst>
                  <a:ext uri="{FF2B5EF4-FFF2-40B4-BE49-F238E27FC236}">
                    <a16:creationId xmlns:a16="http://schemas.microsoft.com/office/drawing/2014/main" id="{20955433-5539-4F10-AB28-2EEE0315CC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9417" y="4257848"/>
                <a:ext cx="189374" cy="244880"/>
              </a:xfrm>
              <a:prstGeom prst="rect">
                <a:avLst/>
              </a:prstGeom>
            </p:spPr>
          </p:pic>
        </p:grpSp>
        <p:pic>
          <p:nvPicPr>
            <p:cNvPr id="5" name="Picture 4">
              <a:extLst>
                <a:ext uri="{FF2B5EF4-FFF2-40B4-BE49-F238E27FC236}">
                  <a16:creationId xmlns:a16="http://schemas.microsoft.com/office/drawing/2014/main" id="{8731DF3E-EF11-4BBB-B6F0-3C6490546CAB}"/>
                </a:ext>
              </a:extLst>
            </p:cNvPr>
            <p:cNvPicPr>
              <a:picLocks noChangeAspect="1"/>
            </p:cNvPicPr>
            <p:nvPr/>
          </p:nvPicPr>
          <p:blipFill>
            <a:blip r:embed="rId5"/>
            <a:stretch>
              <a:fillRect/>
            </a:stretch>
          </p:blipFill>
          <p:spPr>
            <a:xfrm>
              <a:off x="2578950" y="900483"/>
              <a:ext cx="303733" cy="125066"/>
            </a:xfrm>
            <a:prstGeom prst="rect">
              <a:avLst/>
            </a:prstGeom>
          </p:spPr>
        </p:pic>
        <p:pic>
          <p:nvPicPr>
            <p:cNvPr id="10" name="Picture 9">
              <a:extLst>
                <a:ext uri="{FF2B5EF4-FFF2-40B4-BE49-F238E27FC236}">
                  <a16:creationId xmlns:a16="http://schemas.microsoft.com/office/drawing/2014/main" id="{E73901AC-03CF-4736-91B1-593AEDC76DE8}"/>
                </a:ext>
              </a:extLst>
            </p:cNvPr>
            <p:cNvPicPr>
              <a:picLocks noChangeAspect="1"/>
            </p:cNvPicPr>
            <p:nvPr/>
          </p:nvPicPr>
          <p:blipFill>
            <a:blip r:embed="rId5"/>
            <a:stretch>
              <a:fillRect/>
            </a:stretch>
          </p:blipFill>
          <p:spPr>
            <a:xfrm>
              <a:off x="8388231" y="3555860"/>
              <a:ext cx="303733" cy="125066"/>
            </a:xfrm>
            <a:prstGeom prst="rect">
              <a:avLst/>
            </a:prstGeom>
          </p:spPr>
        </p:pic>
        <p:pic>
          <p:nvPicPr>
            <p:cNvPr id="11" name="Picture 10">
              <a:extLst>
                <a:ext uri="{FF2B5EF4-FFF2-40B4-BE49-F238E27FC236}">
                  <a16:creationId xmlns:a16="http://schemas.microsoft.com/office/drawing/2014/main" id="{AB81BD93-B223-4DDB-B1FB-DCE3A0534F0B}"/>
                </a:ext>
              </a:extLst>
            </p:cNvPr>
            <p:cNvPicPr>
              <a:picLocks noChangeAspect="1"/>
            </p:cNvPicPr>
            <p:nvPr/>
          </p:nvPicPr>
          <p:blipFill>
            <a:blip r:embed="rId6"/>
            <a:stretch>
              <a:fillRect/>
            </a:stretch>
          </p:blipFill>
          <p:spPr>
            <a:xfrm>
              <a:off x="8105262" y="3271145"/>
              <a:ext cx="383706" cy="83894"/>
            </a:xfrm>
            <a:prstGeom prst="rect">
              <a:avLst/>
            </a:prstGeom>
          </p:spPr>
        </p:pic>
      </p:grpSp>
    </p:spTree>
    <p:extLst>
      <p:ext uri="{BB962C8B-B14F-4D97-AF65-F5344CB8AC3E}">
        <p14:creationId xmlns:p14="http://schemas.microsoft.com/office/powerpoint/2010/main" val="1449355382"/>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8591966-14D2-4931-B127-535D4237B8C4}" vid="{FB6A7369-AAF9-4753-8D43-F5262F6EFCFA}"/>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9EFE58033E774CA1B30EF250813853" ma:contentTypeVersion="15" ma:contentTypeDescription="Create a new document." ma:contentTypeScope="" ma:versionID="d36cec99516759122a79896156811eb1">
  <xsd:schema xmlns:xsd="http://www.w3.org/2001/XMLSchema" xmlns:xs="http://www.w3.org/2001/XMLSchema" xmlns:p="http://schemas.microsoft.com/office/2006/metadata/properties" xmlns:ns1="http://schemas.microsoft.com/sharepoint/v3" xmlns:ns2="2c47d6ba-1036-421a-a8b0-b4eeb3f6535e" xmlns:ns3="526c761e-e527-4225-a993-df00ad40956a" xmlns:ns4="http://schemas.microsoft.com/sharepoint/v4" targetNamespace="http://schemas.microsoft.com/office/2006/metadata/properties" ma:root="true" ma:fieldsID="58bcb820edc27e547c0f9e14e6815937" ns1:_="" ns2:_="" ns3:_="" ns4:_="">
    <xsd:import namespace="http://schemas.microsoft.com/sharepoint/v3"/>
    <xsd:import namespace="2c47d6ba-1036-421a-a8b0-b4eeb3f6535e"/>
    <xsd:import namespace="526c761e-e527-4225-a993-df00ad40956a"/>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ma:readOnly="false">
      <xsd:simpleType>
        <xsd:restriction base="dms:Note"/>
      </xsd:simpleType>
    </xsd:element>
    <xsd:element name="_ip_UnifiedCompliancePolicyUIAction" ma:index="19"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7d6ba-1036-421a-a8b0-b4eeb3f653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2" nillable="true" ma:displayName="Tags" ma:hidden="true" ma:internalName="MediaServiceAutoTags" ma:readOnly="true">
      <xsd:simpleType>
        <xsd:restriction base="dms:Text"/>
      </xsd:simpleType>
    </xsd:element>
    <xsd:element name="MediaServiceOCR" ma:index="13" nillable="true" ma:displayName="Extracted Text" ma:hidden="true" ma:internalName="MediaServiceOCR"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6c761e-e527-4225-a993-df00ad40956a" elementFormDefault="qualified">
    <xsd:import namespace="http://schemas.microsoft.com/office/2006/documentManagement/types"/>
    <xsd:import namespace="http://schemas.microsoft.com/office/infopath/2007/PartnerControls"/>
    <xsd:element name="SharedWithUsers" ma:index="16"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135014-1ED7-497C-A2E0-6BA1FD0BF449}">
  <ds:schemaRefs>
    <ds:schemaRef ds:uri="http://schemas.microsoft.com/sharepoint/v3/contenttype/forms"/>
  </ds:schemaRefs>
</ds:datastoreItem>
</file>

<file path=customXml/itemProps2.xml><?xml version="1.0" encoding="utf-8"?>
<ds:datastoreItem xmlns:ds="http://schemas.openxmlformats.org/officeDocument/2006/customXml" ds:itemID="{5C368F07-B635-42F3-9ABF-B467BADB2D27}">
  <ds:schemaRefs>
    <ds:schemaRef ds:uri="2c47d6ba-1036-421a-a8b0-b4eeb3f6535e"/>
    <ds:schemaRef ds:uri="526c761e-e527-4225-a993-df00ad4095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3F2DCDA-97DA-41E7-919F-D2C4C1589E19}">
  <ds:schemaRefs>
    <ds:schemaRef ds:uri="2c47d6ba-1036-421a-a8b0-b4eeb3f6535e"/>
    <ds:schemaRef ds:uri="526c761e-e527-4225-a993-df00ad4095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1258</TotalTime>
  <Words>700</Words>
  <Application>Microsoft Office PowerPoint</Application>
  <PresentationFormat>Widescreen</PresentationFormat>
  <Paragraphs>91</Paragraphs>
  <Slides>11</Slides>
  <Notes>7</Notes>
  <HiddenSlides>7</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11</vt:i4>
      </vt:variant>
    </vt:vector>
  </HeadingPairs>
  <TitlesOfParts>
    <vt:vector size="28" baseType="lpstr">
      <vt:lpstr>Arial</vt:lpstr>
      <vt:lpstr>Calibri</vt:lpstr>
      <vt:lpstr>Calibri Light</vt:lpstr>
      <vt:lpstr>Consolas</vt:lpstr>
      <vt:lpstr>Segoe</vt:lpstr>
      <vt:lpstr>Segoe UI</vt:lpstr>
      <vt:lpstr>Segoe UI Light</vt:lpstr>
      <vt:lpstr>Segoe UI Semibold</vt:lpstr>
      <vt:lpstr>Segoe UI Semilight</vt:lpstr>
      <vt:lpstr>Wingdings</vt:lpstr>
      <vt:lpstr>office theme</vt:lpstr>
      <vt:lpstr>Black Template</vt:lpstr>
      <vt:lpstr>1_Black Template</vt:lpstr>
      <vt:lpstr>White Template</vt:lpstr>
      <vt:lpstr>2_Black Template</vt:lpstr>
      <vt:lpstr>Azure PPT Template - 2018</vt:lpstr>
      <vt:lpstr>1_WHITE TEMPLATE</vt:lpstr>
      <vt:lpstr>Azure Purview #2</vt:lpstr>
      <vt:lpstr>  - Business glossary - Data lineage - Metadata insights - Working with Atlas API - Integration with Azure Synapse - Sensitivity labels - QA </vt:lpstr>
      <vt:lpstr>PowerPoint Presentation</vt:lpstr>
      <vt:lpstr>Azure Purview - Demo  </vt:lpstr>
      <vt:lpstr>PowerPoint Presentation</vt:lpstr>
      <vt:lpstr>PowerPoint Presentation</vt:lpstr>
      <vt:lpstr>Synapse + Purview: Better Together</vt:lpstr>
      <vt:lpstr>Register Synapse Workspaces</vt:lpstr>
      <vt:lpstr>Browse &amp; Search: Synapse (powered by Purview)</vt:lpstr>
      <vt:lpstr>Enhanced Metadata, Lineage &amp; Annotation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dc:title>
  <dc:creator>Naga Krishna Yenamandra</dc:creator>
  <cp:lastModifiedBy>Michal Golojuch</cp:lastModifiedBy>
  <cp:revision>4</cp:revision>
  <dcterms:created xsi:type="dcterms:W3CDTF">2020-11-24T17:57:23Z</dcterms:created>
  <dcterms:modified xsi:type="dcterms:W3CDTF">2021-10-25T12:47:47Z</dcterms:modified>
</cp:coreProperties>
</file>